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8" r:id="rId11"/>
    <p:sldId id="266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5849" autoAdjust="0"/>
  </p:normalViewPr>
  <p:slideViewPr>
    <p:cSldViewPr snapToGrid="0">
      <p:cViewPr varScale="1">
        <p:scale>
          <a:sx n="43" d="100"/>
          <a:sy n="43" d="100"/>
        </p:scale>
        <p:origin x="164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struct pollfd {    int fd;        // file descriptor    </a:t>
            </a:r>
          </a:p>
          <a:p>
            <a:pPr lvl="2"/>
            <a:r>
              <a:rPr lang="en-US"/>
              <a:t>short events;  // sự kiện quan tâm (POLLIN, POLLOUT…)    </a:t>
            </a:r>
          </a:p>
          <a:p>
            <a:pPr lvl="2"/>
            <a:r>
              <a:rPr lang="en-US"/>
              <a:t>short revents; // kernel điền kết quả vào đây</a:t>
            </a:r>
          </a:p>
          <a:p>
            <a:pPr lvl="2"/>
            <a:r>
              <a:rPr lang="en-US"/>
              <a:t>};</a:t>
            </a:r>
          </a:p>
          <a:p>
            <a:r>
              <a:rPr lang="en-US" b="1"/>
              <a:t>cả hai đều truyền một “danh sách trạng thái FD” xuống kernel, kernel xử lý rồi điền kết quả trả về</a:t>
            </a:r>
            <a:r>
              <a:rPr lang="en-US"/>
              <a:t>.</a:t>
            </a:r>
          </a:p>
          <a:p>
            <a:r>
              <a:rPr lang="en-US"/>
              <a:t>Với select: danh sách đó là </a:t>
            </a:r>
            <a:r>
              <a:rPr lang="en-US" b="1"/>
              <a:t>bitmask</a:t>
            </a:r>
            <a:r>
              <a:rPr lang="en-US"/>
              <a:t>.</a:t>
            </a:r>
          </a:p>
          <a:p>
            <a:r>
              <a:rPr lang="en-US"/>
              <a:t>Với poll: danh sách đó là </a:t>
            </a:r>
            <a:r>
              <a:rPr lang="en-US" b="1"/>
              <a:t>mảng struct pollfd</a:t>
            </a:r>
            <a:r>
              <a:rPr lang="en-US"/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76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25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78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00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471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Author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000000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2" y="72104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Presentation Subtitle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03837" y="13080999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Agenda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/>
            </a:lvl1pPr>
          </a:lstStyle>
          <a:p>
            <a:r>
              <a:t>Agenda Topics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9500"/>
            <a:ext cx="21971000" cy="7241583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rgbClr val="CB297B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rgbClr val="CB297B"/>
                </a:solidFill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rgbClr val="CB297B"/>
                </a:solidFill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rgbClr val="CB297B"/>
                </a:solidFill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rgbClr val="CB297B"/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80824" y="10675453"/>
            <a:ext cx="201492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Attribution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z="8500" spc="-200">
                <a:solidFill>
                  <a:srgbClr val="CB297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“Notable Quote”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looming red tulips in a field"/>
          <p:cNvSpPr>
            <a:spLocks noGrp="1"/>
          </p:cNvSpPr>
          <p:nvPr>
            <p:ph type="pic" sz="quarter" idx="21"/>
          </p:nvPr>
        </p:nvSpPr>
        <p:spPr>
          <a:xfrm>
            <a:off x="14686168" y="1266538"/>
            <a:ext cx="9636013" cy="542290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5" name="Angled aerial view of colorful tulip fields"/>
          <p:cNvSpPr>
            <a:spLocks noGrp="1"/>
          </p:cNvSpPr>
          <p:nvPr>
            <p:ph type="pic" sz="quarter" idx="22"/>
          </p:nvPr>
        </p:nvSpPr>
        <p:spPr>
          <a:xfrm>
            <a:off x="15431076" y="7085972"/>
            <a:ext cx="8146309" cy="5428044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6" name="Colorful tulip field in front of a Dutch windmill"/>
          <p:cNvSpPr>
            <a:spLocks noGrp="1"/>
          </p:cNvSpPr>
          <p:nvPr>
            <p:ph type="pic" idx="23"/>
          </p:nvPr>
        </p:nvSpPr>
        <p:spPr>
          <a:xfrm>
            <a:off x="-163770" y="1270000"/>
            <a:ext cx="16918439" cy="1124371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ngled aerial view of colorful tulip fields"/>
          <p:cNvSpPr>
            <a:spLocks noGrp="1"/>
          </p:cNvSpPr>
          <p:nvPr>
            <p:ph type="pic" idx="21"/>
          </p:nvPr>
        </p:nvSpPr>
        <p:spPr>
          <a:xfrm>
            <a:off x="0" y="-1265768"/>
            <a:ext cx="24384000" cy="16247535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lorful tulip field in front of a Dutch windmill"/>
          <p:cNvSpPr>
            <a:spLocks noGrp="1"/>
          </p:cNvSpPr>
          <p:nvPr>
            <p:ph type="pic" idx="21"/>
          </p:nvPr>
        </p:nvSpPr>
        <p:spPr>
          <a:xfrm>
            <a:off x="0" y="-1244600"/>
            <a:ext cx="24384000" cy="162052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Author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1609909"/>
            <a:ext cx="21971000" cy="11176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1pPr>
          </a:lstStyle>
          <a:p>
            <a:r>
              <a:t>Presentation Subtitle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ngled aerial view of colorful tulip fields"/>
          <p:cNvSpPr>
            <a:spLocks noGrp="1"/>
          </p:cNvSpPr>
          <p:nvPr>
            <p:ph type="pic" idx="21"/>
          </p:nvPr>
        </p:nvSpPr>
        <p:spPr>
          <a:xfrm>
            <a:off x="12054551" y="-1669957"/>
            <a:ext cx="11195930" cy="16775296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092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t>Slide Title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t>Slide bullet text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r>
              <a:t>Slide bullet text</a:t>
            </a:r>
          </a:p>
        </p:txBody>
      </p:sp>
      <p:sp>
        <p:nvSpPr>
          <p:cNvPr id="62" name="Aerial view of colorful tulip fields"/>
          <p:cNvSpPr>
            <a:spLocks noGrp="1"/>
          </p:cNvSpPr>
          <p:nvPr>
            <p:ph type="pic" idx="22"/>
          </p:nvPr>
        </p:nvSpPr>
        <p:spPr>
          <a:xfrm>
            <a:off x="10291780" y="1263847"/>
            <a:ext cx="14717313" cy="11188206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r>
              <a:t>Slide bullet text</a:t>
            </a:r>
          </a:p>
        </p:txBody>
      </p:sp>
      <p:sp>
        <p:nvSpPr>
          <p:cNvPr id="7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r>
              <a:t>Slide bullet text</a:t>
            </a:r>
          </a:p>
        </p:txBody>
      </p:sp>
      <p:sp>
        <p:nvSpPr>
          <p:cNvPr id="8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092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092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ransition spd="med"/>
  <p:hf hdr="0" ftr="0" dt="0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CB297B"/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CB297B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CB297B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CB297B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CB297B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CB297B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CB297B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CB297B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CB297B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HaoNM5"/>
          <p:cNvSpPr txBox="1">
            <a:spLocks noGrp="1"/>
          </p:cNvSpPr>
          <p:nvPr>
            <p:ph type="body" sz="quarter" idx="1"/>
          </p:nvPr>
        </p:nvSpPr>
        <p:spPr>
          <a:xfrm>
            <a:off x="1201341" y="11847162"/>
            <a:ext cx="21971002" cy="6369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HaoNM5</a:t>
            </a:r>
          </a:p>
        </p:txBody>
      </p:sp>
      <p:sp>
        <p:nvSpPr>
          <p:cNvPr id="172" name="Lập trình socket"/>
          <p:cNvSpPr txBox="1">
            <a:spLocks noGrp="1"/>
          </p:cNvSpPr>
          <p:nvPr>
            <p:ph type="title"/>
          </p:nvPr>
        </p:nvSpPr>
        <p:spPr>
          <a:xfrm>
            <a:off x="1206495" y="2574990"/>
            <a:ext cx="21971006" cy="4648203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Lập trình socket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API</a:t>
            </a:r>
          </a:p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723361"/>
              </p:ext>
            </p:extLst>
          </p:nvPr>
        </p:nvGraphicFramePr>
        <p:xfrm>
          <a:off x="1206500" y="3310126"/>
          <a:ext cx="21104859" cy="7641703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34953">
                  <a:extLst>
                    <a:ext uri="{9D8B030D-6E8A-4147-A177-3AD203B41FA5}">
                      <a16:colId xmlns:a16="http://schemas.microsoft.com/office/drawing/2014/main" val="3643011700"/>
                    </a:ext>
                  </a:extLst>
                </a:gridCol>
                <a:gridCol w="7034953">
                  <a:extLst>
                    <a:ext uri="{9D8B030D-6E8A-4147-A177-3AD203B41FA5}">
                      <a16:colId xmlns:a16="http://schemas.microsoft.com/office/drawing/2014/main" val="3894945984"/>
                    </a:ext>
                  </a:extLst>
                </a:gridCol>
                <a:gridCol w="7034953">
                  <a:extLst>
                    <a:ext uri="{9D8B030D-6E8A-4147-A177-3AD203B41FA5}">
                      <a16:colId xmlns:a16="http://schemas.microsoft.com/office/drawing/2014/main" val="1512522951"/>
                    </a:ext>
                  </a:extLst>
                </a:gridCol>
              </a:tblGrid>
              <a:tr h="67990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Chức</a:t>
                      </a:r>
                      <a:r>
                        <a:rPr lang="en-US" baseline="0"/>
                        <a:t> năng</a:t>
                      </a:r>
                      <a:endParaRPr lang="en-US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TCP socket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UDP socket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589323"/>
                  </a:ext>
                </a:extLst>
              </a:tr>
              <a:tr h="67990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Tạo</a:t>
                      </a:r>
                      <a:r>
                        <a:rPr lang="en-US" baseline="0"/>
                        <a:t> socket mới</a:t>
                      </a:r>
                      <a:endParaRPr lang="en-US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Courier"/>
                        </a:rPr>
                        <a:t>int socket(int domain, int type, int protocol);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Courier"/>
                        </a:rPr>
                        <a:t>Tương</a:t>
                      </a:r>
                      <a:r>
                        <a:rPr lang="en-US" baseline="0">
                          <a:sym typeface="Courier"/>
                        </a:rPr>
                        <a:t> tự TCP socket</a:t>
                      </a:r>
                      <a:endParaRPr lang="en-US">
                        <a:sym typeface="Courier"/>
                      </a:endParaRP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445679"/>
                  </a:ext>
                </a:extLst>
              </a:tr>
              <a:tr h="67990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Tái</a:t>
                      </a:r>
                      <a:r>
                        <a:rPr lang="en-US" baseline="0"/>
                        <a:t> sử dụng địa chỉ IP và port đang TIME_WAIT</a:t>
                      </a:r>
                      <a:endParaRPr lang="en-US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cap="none" spc="0" baseline="0">
                          <a:effectLst/>
                          <a:uFillTx/>
                          <a:sym typeface="Helvetica Neue"/>
                        </a:rPr>
                        <a:t>int setsockopt(sockfd, SOL_SOCKET, SO_REUSEADDR, &amp;opt, sizeof(opt));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Courier"/>
                        </a:rPr>
                        <a:t>Tương</a:t>
                      </a:r>
                      <a:r>
                        <a:rPr lang="en-US" baseline="0">
                          <a:sym typeface="Courier"/>
                        </a:rPr>
                        <a:t> tự TCP socket</a:t>
                      </a:r>
                      <a:endParaRPr lang="en-US">
                        <a:sym typeface="Courier"/>
                      </a:endParaRP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9923880"/>
                  </a:ext>
                </a:extLst>
              </a:tr>
              <a:tr h="67990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Gắn</a:t>
                      </a:r>
                      <a:r>
                        <a:rPr lang="en-US" baseline="0"/>
                        <a:t> địa chỉ ip và port cho socket</a:t>
                      </a:r>
                      <a:endParaRPr lang="en-US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Courier"/>
                        </a:rPr>
                        <a:t>int bind(int sockfd, const struct sockaddr *addr, socklen_t addrlen);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Courier"/>
                        </a:rPr>
                        <a:t>Tương</a:t>
                      </a:r>
                      <a:r>
                        <a:rPr lang="en-US" baseline="0">
                          <a:sym typeface="Courier"/>
                        </a:rPr>
                        <a:t> tự TCP socket</a:t>
                      </a:r>
                      <a:endParaRPr lang="en-US">
                        <a:sym typeface="Courier"/>
                      </a:endParaRP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105257"/>
                  </a:ext>
                </a:extLst>
              </a:tr>
              <a:tr h="67990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Đặt</a:t>
                      </a:r>
                      <a:r>
                        <a:rPr lang="en-US" baseline="0"/>
                        <a:t> socket ở trạng thái “listen connection”</a:t>
                      </a:r>
                      <a:endParaRPr lang="en-US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>
                          <a:sym typeface="Courier"/>
                        </a:rPr>
                        <a:t>int listen(int sockfd, int backlog);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Không</a:t>
                      </a:r>
                      <a:r>
                        <a:rPr lang="en-US" baseline="0"/>
                        <a:t> có do UDP là connectionless protocol</a:t>
                      </a:r>
                      <a:endParaRPr lang="en-US"/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67041"/>
                  </a:ext>
                </a:extLst>
              </a:tr>
              <a:tr h="96079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Connect tới</a:t>
                      </a:r>
                      <a:r>
                        <a:rPr lang="en-US" baseline="0"/>
                        <a:t> server</a:t>
                      </a:r>
                      <a:endParaRPr lang="en-US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Courier"/>
                        </a:rPr>
                        <a:t>int connect(int sockfd, const struct sockaddr *addr, socklen_t addrlen);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Không</a:t>
                      </a:r>
                      <a:r>
                        <a:rPr lang="en-US" baseline="0"/>
                        <a:t> có do UDP là connectionless protocol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350804"/>
                  </a:ext>
                </a:extLst>
              </a:tr>
              <a:tr h="67990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Chấp</a:t>
                      </a:r>
                      <a:r>
                        <a:rPr lang="en-US" baseline="0"/>
                        <a:t> nhận kết nối mới</a:t>
                      </a:r>
                      <a:endParaRPr lang="en-US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Courier"/>
                        </a:rPr>
                        <a:t>int accept(int sockfd, struct sockaddr *addr, socklen_t *addrlen);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Không</a:t>
                      </a:r>
                      <a:r>
                        <a:rPr lang="en-US" baseline="0"/>
                        <a:t> có do UDP là connectionless protocol</a:t>
                      </a:r>
                      <a:endParaRPr lang="en-US"/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8875739"/>
                  </a:ext>
                </a:extLst>
              </a:tr>
              <a:tr h="96079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Gửi</a:t>
                      </a:r>
                      <a:r>
                        <a:rPr lang="en-US" baseline="0"/>
                        <a:t> dữ liệu</a:t>
                      </a:r>
                      <a:endParaRPr lang="en-US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Courier"/>
                        </a:rPr>
                        <a:t>ssize_t send(int sockfd, const void *buf, size_t len, int flags);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Courier"/>
                        </a:rPr>
                        <a:t>ssize_t sendto(int sockfd, const void *buf, size_t len, int flags, const struct sockaddr *dest_addr, socklen_t addrlen);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493340"/>
                  </a:ext>
                </a:extLst>
              </a:tr>
              <a:tr h="96079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Nhận</a:t>
                      </a:r>
                      <a:r>
                        <a:rPr lang="en-US" baseline="0"/>
                        <a:t> dữ liệu</a:t>
                      </a:r>
                      <a:endParaRPr lang="en-US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Courier"/>
                        </a:rPr>
                        <a:t>ssize_t recv(int sockfd, void *buf, size_t len, int flags);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Courier"/>
                        </a:rPr>
                        <a:t>ssize_t recvfrom(int sockfd, void *buf, size_t len, int flags, struct sockaddr *src_addr, socklen_t *addrlen);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2287954"/>
                  </a:ext>
                </a:extLst>
              </a:tr>
              <a:tr h="67990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Đóng</a:t>
                      </a:r>
                      <a:r>
                        <a:rPr lang="en-US" baseline="0"/>
                        <a:t> socket</a:t>
                      </a:r>
                      <a:endParaRPr lang="en-US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Courier"/>
                        </a:rPr>
                        <a:t>int close(int sockfd);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Courier"/>
                        </a:rPr>
                        <a:t>Tương</a:t>
                      </a:r>
                      <a:r>
                        <a:rPr lang="en-US" baseline="0">
                          <a:sym typeface="Courier"/>
                        </a:rPr>
                        <a:t> tự TCP socket</a:t>
                      </a:r>
                      <a:endParaRPr lang="en-US">
                        <a:sym typeface="Courier"/>
                      </a:endParaRP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0564044"/>
                  </a:ext>
                </a:extLst>
              </a:tr>
            </a:tbl>
          </a:graphicData>
        </a:graphic>
      </p:graphicFrame>
      <p:sp>
        <p:nvSpPr>
          <p:cNvPr id="7" name="Socket giống như một cái cổng, cho phép dữ liệu đi vào và đi ra khỏi mỗi process.…"/>
          <p:cNvSpPr txBox="1">
            <a:spLocks noGrp="1"/>
          </p:cNvSpPr>
          <p:nvPr>
            <p:ph type="body" idx="21"/>
          </p:nvPr>
        </p:nvSpPr>
        <p:spPr>
          <a:xfrm>
            <a:off x="1206499" y="11228832"/>
            <a:ext cx="21104859" cy="199339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pPr marL="0" indent="0" defTabSz="457200">
              <a:lnSpc>
                <a:spcPct val="100000"/>
              </a:lnSpc>
              <a:spcBef>
                <a:spcPts val="1400"/>
              </a:spcBef>
              <a:buSzTx/>
              <a:buNone/>
              <a:defRPr sz="26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/>
              <a:t>Notes</a:t>
            </a:r>
          </a:p>
          <a:p>
            <a:pPr marL="330200" indent="-330200" defTabSz="457200">
              <a:lnSpc>
                <a:spcPct val="100000"/>
              </a:lnSpc>
              <a:spcBef>
                <a:spcPts val="0"/>
              </a:spcBef>
              <a:tabLst>
                <a:tab pos="139700" algn="l"/>
                <a:tab pos="444500" algn="l"/>
              </a:tabLst>
              <a:defRPr sz="26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/>
              <a:t>TCP workflow: socket() → bind() → listen() → accept() → send()/recv() → close()</a:t>
            </a:r>
          </a:p>
          <a:p>
            <a:pPr marL="330200" indent="-330200" defTabSz="457200">
              <a:lnSpc>
                <a:spcPct val="100000"/>
              </a:lnSpc>
              <a:spcBef>
                <a:spcPts val="0"/>
              </a:spcBef>
              <a:tabLst>
                <a:tab pos="139700" algn="l"/>
                <a:tab pos="444500" algn="l"/>
              </a:tabLst>
              <a:defRPr sz="26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/>
              <a:t>UDP workflow: socket() → bind() → recvfrom()/sendto() → close()</a:t>
            </a:r>
          </a:p>
          <a:p>
            <a:pPr marL="330200" indent="-330200" defTabSz="457200">
              <a:lnSpc>
                <a:spcPct val="100000"/>
              </a:lnSpc>
              <a:spcBef>
                <a:spcPts val="0"/>
              </a:spcBef>
              <a:tabLst>
                <a:tab pos="139700" algn="l"/>
                <a:tab pos="482600" algn="l"/>
              </a:tabLst>
              <a:defRPr sz="26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/>
              <a:t>Headers: </a:t>
            </a:r>
            <a:r>
              <a:rPr lang="en-US">
                <a:sym typeface="Courier"/>
              </a:rPr>
              <a:t>&lt;sys/socket.h&gt;</a:t>
            </a:r>
            <a:r>
              <a:rPr lang="en-US"/>
              <a:t>, </a:t>
            </a:r>
            <a:r>
              <a:rPr lang="en-US">
                <a:sym typeface="Courier"/>
              </a:rPr>
              <a:t>&lt;netinet/in.h&gt;</a:t>
            </a:r>
            <a:r>
              <a:rPr lang="en-US">
                <a:sym typeface="Times Roman"/>
              </a:rPr>
              <a:t>, &lt;unistd.h&gt;, &lt;arpa/inet.h&gt;</a:t>
            </a:r>
            <a:endParaRPr lang="en-US"/>
          </a:p>
          <a:p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4F778-7591-B6D1-B341-FA11F5091D3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VN" smtClean="0"/>
              <a:t>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520457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send/recv"/>
          <p:cNvGrpSpPr/>
          <p:nvPr/>
        </p:nvGrpSpPr>
        <p:grpSpPr>
          <a:xfrm>
            <a:off x="13411630" y="11717818"/>
            <a:ext cx="2434320" cy="1270002"/>
            <a:chOff x="0" y="0"/>
            <a:chExt cx="2434318" cy="1270000"/>
          </a:xfrm>
        </p:grpSpPr>
        <p:sp>
          <p:nvSpPr>
            <p:cNvPr id="226" name="Rounded Rectangle"/>
            <p:cNvSpPr/>
            <p:nvPr/>
          </p:nvSpPr>
          <p:spPr>
            <a:xfrm>
              <a:off x="0" y="0"/>
              <a:ext cx="2434319" cy="1270001"/>
            </a:xfrm>
            <a:prstGeom prst="roundRect">
              <a:avLst>
                <a:gd name="adj" fmla="val 15000"/>
              </a:avLst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7" name="send/recv"/>
            <p:cNvSpPr txBox="1"/>
            <p:nvPr/>
          </p:nvSpPr>
          <p:spPr>
            <a:xfrm>
              <a:off x="55795" y="342444"/>
              <a:ext cx="2322728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send/recv</a:t>
              </a:r>
            </a:p>
          </p:txBody>
        </p:sp>
      </p:grpSp>
      <p:grpSp>
        <p:nvGrpSpPr>
          <p:cNvPr id="231" name="connect"/>
          <p:cNvGrpSpPr/>
          <p:nvPr/>
        </p:nvGrpSpPr>
        <p:grpSpPr>
          <a:xfrm>
            <a:off x="13411630" y="7457382"/>
            <a:ext cx="2434320" cy="1270001"/>
            <a:chOff x="0" y="0"/>
            <a:chExt cx="2434318" cy="1270000"/>
          </a:xfrm>
        </p:grpSpPr>
        <p:sp>
          <p:nvSpPr>
            <p:cNvPr id="229" name="Rounded Rectangle"/>
            <p:cNvSpPr/>
            <p:nvPr/>
          </p:nvSpPr>
          <p:spPr>
            <a:xfrm>
              <a:off x="0" y="0"/>
              <a:ext cx="2434319" cy="1270001"/>
            </a:xfrm>
            <a:prstGeom prst="roundRect">
              <a:avLst>
                <a:gd name="adj" fmla="val 15000"/>
              </a:avLst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0" name="connect"/>
            <p:cNvSpPr txBox="1"/>
            <p:nvPr/>
          </p:nvSpPr>
          <p:spPr>
            <a:xfrm>
              <a:off x="55795" y="342444"/>
              <a:ext cx="2322728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connect</a:t>
              </a:r>
            </a:p>
          </p:txBody>
        </p:sp>
      </p:grpSp>
      <p:grpSp>
        <p:nvGrpSpPr>
          <p:cNvPr id="234" name="socket"/>
          <p:cNvGrpSpPr/>
          <p:nvPr/>
        </p:nvGrpSpPr>
        <p:grpSpPr>
          <a:xfrm>
            <a:off x="8184123" y="1031830"/>
            <a:ext cx="2434319" cy="1270002"/>
            <a:chOff x="0" y="0"/>
            <a:chExt cx="2434318" cy="1270000"/>
          </a:xfrm>
        </p:grpSpPr>
        <p:sp>
          <p:nvSpPr>
            <p:cNvPr id="232" name="Rounded Rectangle"/>
            <p:cNvSpPr/>
            <p:nvPr/>
          </p:nvSpPr>
          <p:spPr>
            <a:xfrm>
              <a:off x="0" y="0"/>
              <a:ext cx="2434319" cy="1270001"/>
            </a:xfrm>
            <a:prstGeom prst="roundRect">
              <a:avLst>
                <a:gd name="adj" fmla="val 15000"/>
              </a:avLst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3" name="socket"/>
            <p:cNvSpPr txBox="1"/>
            <p:nvPr/>
          </p:nvSpPr>
          <p:spPr>
            <a:xfrm>
              <a:off x="55795" y="342444"/>
              <a:ext cx="2322728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socket</a:t>
              </a:r>
            </a:p>
          </p:txBody>
        </p:sp>
      </p:grpSp>
      <p:grpSp>
        <p:nvGrpSpPr>
          <p:cNvPr id="237" name="socket"/>
          <p:cNvGrpSpPr/>
          <p:nvPr/>
        </p:nvGrpSpPr>
        <p:grpSpPr>
          <a:xfrm>
            <a:off x="13227426" y="1031830"/>
            <a:ext cx="2434319" cy="1270002"/>
            <a:chOff x="0" y="0"/>
            <a:chExt cx="2434318" cy="1270000"/>
          </a:xfrm>
        </p:grpSpPr>
        <p:sp>
          <p:nvSpPr>
            <p:cNvPr id="235" name="Rounded Rectangle"/>
            <p:cNvSpPr/>
            <p:nvPr/>
          </p:nvSpPr>
          <p:spPr>
            <a:xfrm>
              <a:off x="0" y="0"/>
              <a:ext cx="2434319" cy="1270001"/>
            </a:xfrm>
            <a:prstGeom prst="roundRect">
              <a:avLst>
                <a:gd name="adj" fmla="val 15000"/>
              </a:avLst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6" name="socket"/>
            <p:cNvSpPr txBox="1"/>
            <p:nvPr/>
          </p:nvSpPr>
          <p:spPr>
            <a:xfrm>
              <a:off x="55795" y="342444"/>
              <a:ext cx="2322728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socket</a:t>
              </a:r>
            </a:p>
          </p:txBody>
        </p:sp>
      </p:grpSp>
      <p:grpSp>
        <p:nvGrpSpPr>
          <p:cNvPr id="240" name="accept"/>
          <p:cNvGrpSpPr/>
          <p:nvPr/>
        </p:nvGrpSpPr>
        <p:grpSpPr>
          <a:xfrm>
            <a:off x="8184123" y="9438293"/>
            <a:ext cx="2434319" cy="1270002"/>
            <a:chOff x="0" y="0"/>
            <a:chExt cx="2434318" cy="1270000"/>
          </a:xfrm>
        </p:grpSpPr>
        <p:sp>
          <p:nvSpPr>
            <p:cNvPr id="238" name="Rounded Rectangle"/>
            <p:cNvSpPr/>
            <p:nvPr/>
          </p:nvSpPr>
          <p:spPr>
            <a:xfrm>
              <a:off x="0" y="0"/>
              <a:ext cx="2434319" cy="1270001"/>
            </a:xfrm>
            <a:prstGeom prst="roundRect">
              <a:avLst>
                <a:gd name="adj" fmla="val 15000"/>
              </a:avLst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9" name="accept"/>
            <p:cNvSpPr txBox="1"/>
            <p:nvPr/>
          </p:nvSpPr>
          <p:spPr>
            <a:xfrm>
              <a:off x="55795" y="342444"/>
              <a:ext cx="2322728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accept</a:t>
              </a:r>
            </a:p>
          </p:txBody>
        </p:sp>
      </p:grpSp>
      <p:grpSp>
        <p:nvGrpSpPr>
          <p:cNvPr id="243" name="setsockopt"/>
          <p:cNvGrpSpPr/>
          <p:nvPr/>
        </p:nvGrpSpPr>
        <p:grpSpPr>
          <a:xfrm>
            <a:off x="8184123" y="3196945"/>
            <a:ext cx="2434319" cy="1270002"/>
            <a:chOff x="0" y="0"/>
            <a:chExt cx="2434318" cy="1270000"/>
          </a:xfrm>
        </p:grpSpPr>
        <p:sp>
          <p:nvSpPr>
            <p:cNvPr id="241" name="Rounded Rectangle"/>
            <p:cNvSpPr/>
            <p:nvPr/>
          </p:nvSpPr>
          <p:spPr>
            <a:xfrm>
              <a:off x="0" y="0"/>
              <a:ext cx="2434319" cy="1270001"/>
            </a:xfrm>
            <a:prstGeom prst="roundRect">
              <a:avLst>
                <a:gd name="adj" fmla="val 15000"/>
              </a:avLst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2" name="setsockopt"/>
            <p:cNvSpPr txBox="1"/>
            <p:nvPr/>
          </p:nvSpPr>
          <p:spPr>
            <a:xfrm>
              <a:off x="55795" y="342444"/>
              <a:ext cx="2322728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setsockopt</a:t>
              </a:r>
            </a:p>
          </p:txBody>
        </p:sp>
      </p:grpSp>
      <p:grpSp>
        <p:nvGrpSpPr>
          <p:cNvPr id="246" name="bind"/>
          <p:cNvGrpSpPr/>
          <p:nvPr/>
        </p:nvGrpSpPr>
        <p:grpSpPr>
          <a:xfrm>
            <a:off x="8184123" y="5235061"/>
            <a:ext cx="2434319" cy="1270002"/>
            <a:chOff x="0" y="0"/>
            <a:chExt cx="2434318" cy="1270000"/>
          </a:xfrm>
        </p:grpSpPr>
        <p:sp>
          <p:nvSpPr>
            <p:cNvPr id="244" name="Rounded Rectangle"/>
            <p:cNvSpPr/>
            <p:nvPr/>
          </p:nvSpPr>
          <p:spPr>
            <a:xfrm>
              <a:off x="0" y="0"/>
              <a:ext cx="2434319" cy="1270001"/>
            </a:xfrm>
            <a:prstGeom prst="roundRect">
              <a:avLst>
                <a:gd name="adj" fmla="val 15000"/>
              </a:avLst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5" name="bind"/>
            <p:cNvSpPr txBox="1"/>
            <p:nvPr/>
          </p:nvSpPr>
          <p:spPr>
            <a:xfrm>
              <a:off x="55795" y="342444"/>
              <a:ext cx="2322728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bind</a:t>
              </a:r>
            </a:p>
          </p:txBody>
        </p:sp>
      </p:grpSp>
      <p:grpSp>
        <p:nvGrpSpPr>
          <p:cNvPr id="249" name="listen"/>
          <p:cNvGrpSpPr/>
          <p:nvPr/>
        </p:nvGrpSpPr>
        <p:grpSpPr>
          <a:xfrm>
            <a:off x="8184123" y="7457382"/>
            <a:ext cx="2434319" cy="1270001"/>
            <a:chOff x="0" y="0"/>
            <a:chExt cx="2434318" cy="1270000"/>
          </a:xfrm>
        </p:grpSpPr>
        <p:sp>
          <p:nvSpPr>
            <p:cNvPr id="247" name="Rounded Rectangle"/>
            <p:cNvSpPr/>
            <p:nvPr/>
          </p:nvSpPr>
          <p:spPr>
            <a:xfrm>
              <a:off x="0" y="0"/>
              <a:ext cx="2434319" cy="1270001"/>
            </a:xfrm>
            <a:prstGeom prst="roundRect">
              <a:avLst>
                <a:gd name="adj" fmla="val 15000"/>
              </a:avLst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8" name="listen"/>
            <p:cNvSpPr txBox="1"/>
            <p:nvPr/>
          </p:nvSpPr>
          <p:spPr>
            <a:xfrm>
              <a:off x="55795" y="342444"/>
              <a:ext cx="2322728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listen</a:t>
              </a:r>
            </a:p>
          </p:txBody>
        </p:sp>
      </p:grpSp>
      <p:grpSp>
        <p:nvGrpSpPr>
          <p:cNvPr id="252" name="send/recv"/>
          <p:cNvGrpSpPr/>
          <p:nvPr/>
        </p:nvGrpSpPr>
        <p:grpSpPr>
          <a:xfrm>
            <a:off x="8184123" y="11717818"/>
            <a:ext cx="2434319" cy="1270002"/>
            <a:chOff x="0" y="0"/>
            <a:chExt cx="2434318" cy="1270000"/>
          </a:xfrm>
        </p:grpSpPr>
        <p:sp>
          <p:nvSpPr>
            <p:cNvPr id="250" name="Rounded Rectangle"/>
            <p:cNvSpPr/>
            <p:nvPr/>
          </p:nvSpPr>
          <p:spPr>
            <a:xfrm>
              <a:off x="0" y="0"/>
              <a:ext cx="2434319" cy="1270001"/>
            </a:xfrm>
            <a:prstGeom prst="roundRect">
              <a:avLst>
                <a:gd name="adj" fmla="val 15000"/>
              </a:avLst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1" name="send/recv"/>
            <p:cNvSpPr txBox="1"/>
            <p:nvPr/>
          </p:nvSpPr>
          <p:spPr>
            <a:xfrm>
              <a:off x="55795" y="342444"/>
              <a:ext cx="2322728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send/recv</a:t>
              </a:r>
            </a:p>
          </p:txBody>
        </p:sp>
      </p:grpSp>
      <p:sp>
        <p:nvSpPr>
          <p:cNvPr id="253" name="Client"/>
          <p:cNvSpPr txBox="1"/>
          <p:nvPr/>
        </p:nvSpPr>
        <p:spPr>
          <a:xfrm>
            <a:off x="13602879" y="98747"/>
            <a:ext cx="168341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Client</a:t>
            </a:r>
          </a:p>
        </p:txBody>
      </p:sp>
      <p:grpSp>
        <p:nvGrpSpPr>
          <p:cNvPr id="256" name="send/recv"/>
          <p:cNvGrpSpPr/>
          <p:nvPr/>
        </p:nvGrpSpPr>
        <p:grpSpPr>
          <a:xfrm>
            <a:off x="13411630" y="11660613"/>
            <a:ext cx="2434320" cy="1270002"/>
            <a:chOff x="0" y="0"/>
            <a:chExt cx="2434318" cy="1270000"/>
          </a:xfrm>
        </p:grpSpPr>
        <p:sp>
          <p:nvSpPr>
            <p:cNvPr id="254" name="Shape"/>
            <p:cNvSpPr/>
            <p:nvPr/>
          </p:nvSpPr>
          <p:spPr>
            <a:xfrm>
              <a:off x="0" y="-1"/>
              <a:ext cx="2434319" cy="127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84" y="0"/>
                  </a:moveTo>
                  <a:lnTo>
                    <a:pt x="19016" y="0"/>
                  </a:lnTo>
                  <a:cubicBezTo>
                    <a:pt x="19774" y="0"/>
                    <a:pt x="20229" y="0"/>
                    <a:pt x="20533" y="243"/>
                  </a:cubicBezTo>
                  <a:cubicBezTo>
                    <a:pt x="20970" y="548"/>
                    <a:pt x="21314" y="1208"/>
                    <a:pt x="21473" y="2046"/>
                  </a:cubicBezTo>
                  <a:cubicBezTo>
                    <a:pt x="21600" y="2628"/>
                    <a:pt x="21600" y="3500"/>
                    <a:pt x="21600" y="4953"/>
                  </a:cubicBezTo>
                  <a:lnTo>
                    <a:pt x="21600" y="16647"/>
                  </a:lnTo>
                  <a:cubicBezTo>
                    <a:pt x="21600" y="18100"/>
                    <a:pt x="21600" y="18973"/>
                    <a:pt x="21473" y="19554"/>
                  </a:cubicBezTo>
                  <a:cubicBezTo>
                    <a:pt x="21314" y="20392"/>
                    <a:pt x="20970" y="21052"/>
                    <a:pt x="20533" y="21357"/>
                  </a:cubicBezTo>
                  <a:cubicBezTo>
                    <a:pt x="20229" y="21600"/>
                    <a:pt x="19774" y="21600"/>
                    <a:pt x="19016" y="21600"/>
                  </a:cubicBezTo>
                  <a:lnTo>
                    <a:pt x="2584" y="21600"/>
                  </a:lnTo>
                  <a:cubicBezTo>
                    <a:pt x="1826" y="21600"/>
                    <a:pt x="1371" y="21600"/>
                    <a:pt x="1067" y="21357"/>
                  </a:cubicBezTo>
                  <a:cubicBezTo>
                    <a:pt x="630" y="21052"/>
                    <a:pt x="286" y="20392"/>
                    <a:pt x="127" y="19554"/>
                  </a:cubicBezTo>
                  <a:cubicBezTo>
                    <a:pt x="0" y="18972"/>
                    <a:pt x="0" y="18100"/>
                    <a:pt x="0" y="16647"/>
                  </a:cubicBezTo>
                  <a:lnTo>
                    <a:pt x="0" y="4953"/>
                  </a:lnTo>
                  <a:cubicBezTo>
                    <a:pt x="0" y="3500"/>
                    <a:pt x="0" y="2627"/>
                    <a:pt x="127" y="2046"/>
                  </a:cubicBezTo>
                  <a:cubicBezTo>
                    <a:pt x="286" y="1208"/>
                    <a:pt x="630" y="548"/>
                    <a:pt x="1067" y="243"/>
                  </a:cubicBezTo>
                  <a:cubicBezTo>
                    <a:pt x="1371" y="0"/>
                    <a:pt x="1826" y="0"/>
                    <a:pt x="2584" y="0"/>
                  </a:cubicBezTo>
                  <a:close/>
                </a:path>
              </a:pathLst>
            </a:cu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200"/>
              </a:pPr>
              <a:endParaRPr/>
            </a:p>
          </p:txBody>
        </p:sp>
        <p:sp>
          <p:nvSpPr>
            <p:cNvPr id="255" name="send/recv"/>
            <p:cNvSpPr txBox="1"/>
            <p:nvPr/>
          </p:nvSpPr>
          <p:spPr>
            <a:xfrm>
              <a:off x="-1" y="348590"/>
              <a:ext cx="2434320" cy="572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200"/>
              </a:lvl1pPr>
            </a:lstStyle>
            <a:p>
              <a:r>
                <a:t>send/recv</a:t>
              </a:r>
            </a:p>
          </p:txBody>
        </p:sp>
      </p:grpSp>
      <p:grpSp>
        <p:nvGrpSpPr>
          <p:cNvPr id="259" name="connect"/>
          <p:cNvGrpSpPr/>
          <p:nvPr/>
        </p:nvGrpSpPr>
        <p:grpSpPr>
          <a:xfrm>
            <a:off x="13411630" y="7514587"/>
            <a:ext cx="2434320" cy="1270001"/>
            <a:chOff x="0" y="0"/>
            <a:chExt cx="2434318" cy="1270000"/>
          </a:xfrm>
        </p:grpSpPr>
        <p:sp>
          <p:nvSpPr>
            <p:cNvPr id="257" name="Shape"/>
            <p:cNvSpPr/>
            <p:nvPr/>
          </p:nvSpPr>
          <p:spPr>
            <a:xfrm>
              <a:off x="0" y="-1"/>
              <a:ext cx="2434319" cy="127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84" y="0"/>
                  </a:moveTo>
                  <a:lnTo>
                    <a:pt x="19016" y="0"/>
                  </a:lnTo>
                  <a:cubicBezTo>
                    <a:pt x="19774" y="0"/>
                    <a:pt x="20229" y="0"/>
                    <a:pt x="20533" y="243"/>
                  </a:cubicBezTo>
                  <a:cubicBezTo>
                    <a:pt x="20970" y="548"/>
                    <a:pt x="21314" y="1208"/>
                    <a:pt x="21473" y="2046"/>
                  </a:cubicBezTo>
                  <a:cubicBezTo>
                    <a:pt x="21600" y="2628"/>
                    <a:pt x="21600" y="3500"/>
                    <a:pt x="21600" y="4953"/>
                  </a:cubicBezTo>
                  <a:lnTo>
                    <a:pt x="21600" y="16647"/>
                  </a:lnTo>
                  <a:cubicBezTo>
                    <a:pt x="21600" y="18100"/>
                    <a:pt x="21600" y="18973"/>
                    <a:pt x="21473" y="19554"/>
                  </a:cubicBezTo>
                  <a:cubicBezTo>
                    <a:pt x="21314" y="20392"/>
                    <a:pt x="20970" y="21052"/>
                    <a:pt x="20533" y="21357"/>
                  </a:cubicBezTo>
                  <a:cubicBezTo>
                    <a:pt x="20229" y="21600"/>
                    <a:pt x="19774" y="21600"/>
                    <a:pt x="19016" y="21600"/>
                  </a:cubicBezTo>
                  <a:lnTo>
                    <a:pt x="2584" y="21600"/>
                  </a:lnTo>
                  <a:cubicBezTo>
                    <a:pt x="1826" y="21600"/>
                    <a:pt x="1371" y="21600"/>
                    <a:pt x="1067" y="21357"/>
                  </a:cubicBezTo>
                  <a:cubicBezTo>
                    <a:pt x="630" y="21052"/>
                    <a:pt x="286" y="20392"/>
                    <a:pt x="127" y="19554"/>
                  </a:cubicBezTo>
                  <a:cubicBezTo>
                    <a:pt x="0" y="18972"/>
                    <a:pt x="0" y="18100"/>
                    <a:pt x="0" y="16647"/>
                  </a:cubicBezTo>
                  <a:lnTo>
                    <a:pt x="0" y="4953"/>
                  </a:lnTo>
                  <a:cubicBezTo>
                    <a:pt x="0" y="3500"/>
                    <a:pt x="0" y="2627"/>
                    <a:pt x="127" y="2046"/>
                  </a:cubicBezTo>
                  <a:cubicBezTo>
                    <a:pt x="286" y="1208"/>
                    <a:pt x="630" y="548"/>
                    <a:pt x="1067" y="243"/>
                  </a:cubicBezTo>
                  <a:cubicBezTo>
                    <a:pt x="1371" y="0"/>
                    <a:pt x="1826" y="0"/>
                    <a:pt x="2584" y="0"/>
                  </a:cubicBezTo>
                  <a:close/>
                </a:path>
              </a:pathLst>
            </a:cu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200"/>
              </a:pPr>
              <a:endParaRPr/>
            </a:p>
          </p:txBody>
        </p:sp>
        <p:sp>
          <p:nvSpPr>
            <p:cNvPr id="258" name="connect"/>
            <p:cNvSpPr txBox="1"/>
            <p:nvPr/>
          </p:nvSpPr>
          <p:spPr>
            <a:xfrm>
              <a:off x="-1" y="348590"/>
              <a:ext cx="2434320" cy="572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200"/>
              </a:lvl1pPr>
            </a:lstStyle>
            <a:p>
              <a:r>
                <a:t>connect</a:t>
              </a:r>
            </a:p>
          </p:txBody>
        </p:sp>
      </p:grpSp>
      <p:grpSp>
        <p:nvGrpSpPr>
          <p:cNvPr id="262" name="socket"/>
          <p:cNvGrpSpPr/>
          <p:nvPr/>
        </p:nvGrpSpPr>
        <p:grpSpPr>
          <a:xfrm>
            <a:off x="8184123" y="1089033"/>
            <a:ext cx="2434319" cy="1270002"/>
            <a:chOff x="0" y="0"/>
            <a:chExt cx="2434318" cy="1270000"/>
          </a:xfrm>
        </p:grpSpPr>
        <p:sp>
          <p:nvSpPr>
            <p:cNvPr id="260" name="Shape"/>
            <p:cNvSpPr/>
            <p:nvPr/>
          </p:nvSpPr>
          <p:spPr>
            <a:xfrm>
              <a:off x="0" y="-1"/>
              <a:ext cx="2434319" cy="127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84" y="0"/>
                  </a:moveTo>
                  <a:lnTo>
                    <a:pt x="19016" y="0"/>
                  </a:lnTo>
                  <a:cubicBezTo>
                    <a:pt x="19774" y="0"/>
                    <a:pt x="20229" y="0"/>
                    <a:pt x="20533" y="243"/>
                  </a:cubicBezTo>
                  <a:cubicBezTo>
                    <a:pt x="20970" y="548"/>
                    <a:pt x="21314" y="1208"/>
                    <a:pt x="21473" y="2046"/>
                  </a:cubicBezTo>
                  <a:cubicBezTo>
                    <a:pt x="21600" y="2628"/>
                    <a:pt x="21600" y="3500"/>
                    <a:pt x="21600" y="4953"/>
                  </a:cubicBezTo>
                  <a:lnTo>
                    <a:pt x="21600" y="16647"/>
                  </a:lnTo>
                  <a:cubicBezTo>
                    <a:pt x="21600" y="18100"/>
                    <a:pt x="21600" y="18973"/>
                    <a:pt x="21473" y="19554"/>
                  </a:cubicBezTo>
                  <a:cubicBezTo>
                    <a:pt x="21314" y="20392"/>
                    <a:pt x="20970" y="21052"/>
                    <a:pt x="20533" y="21357"/>
                  </a:cubicBezTo>
                  <a:cubicBezTo>
                    <a:pt x="20229" y="21600"/>
                    <a:pt x="19774" y="21600"/>
                    <a:pt x="19016" y="21600"/>
                  </a:cubicBezTo>
                  <a:lnTo>
                    <a:pt x="2584" y="21600"/>
                  </a:lnTo>
                  <a:cubicBezTo>
                    <a:pt x="1826" y="21600"/>
                    <a:pt x="1371" y="21600"/>
                    <a:pt x="1067" y="21357"/>
                  </a:cubicBezTo>
                  <a:cubicBezTo>
                    <a:pt x="630" y="21052"/>
                    <a:pt x="286" y="20392"/>
                    <a:pt x="127" y="19554"/>
                  </a:cubicBezTo>
                  <a:cubicBezTo>
                    <a:pt x="0" y="18972"/>
                    <a:pt x="0" y="18100"/>
                    <a:pt x="0" y="16647"/>
                  </a:cubicBezTo>
                  <a:lnTo>
                    <a:pt x="0" y="4953"/>
                  </a:lnTo>
                  <a:cubicBezTo>
                    <a:pt x="0" y="3500"/>
                    <a:pt x="0" y="2627"/>
                    <a:pt x="127" y="2046"/>
                  </a:cubicBezTo>
                  <a:cubicBezTo>
                    <a:pt x="286" y="1208"/>
                    <a:pt x="630" y="548"/>
                    <a:pt x="1067" y="243"/>
                  </a:cubicBezTo>
                  <a:cubicBezTo>
                    <a:pt x="1371" y="0"/>
                    <a:pt x="1826" y="0"/>
                    <a:pt x="2584" y="0"/>
                  </a:cubicBezTo>
                  <a:close/>
                </a:path>
              </a:pathLst>
            </a:cu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200"/>
              </a:pPr>
              <a:endParaRPr/>
            </a:p>
          </p:txBody>
        </p:sp>
        <p:sp>
          <p:nvSpPr>
            <p:cNvPr id="261" name="socket"/>
            <p:cNvSpPr txBox="1"/>
            <p:nvPr/>
          </p:nvSpPr>
          <p:spPr>
            <a:xfrm>
              <a:off x="-1" y="348590"/>
              <a:ext cx="2434320" cy="572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200"/>
              </a:lvl1pPr>
            </a:lstStyle>
            <a:p>
              <a:r>
                <a:t>socket</a:t>
              </a:r>
            </a:p>
          </p:txBody>
        </p:sp>
      </p:grpSp>
      <p:grpSp>
        <p:nvGrpSpPr>
          <p:cNvPr id="265" name="socket"/>
          <p:cNvGrpSpPr/>
          <p:nvPr/>
        </p:nvGrpSpPr>
        <p:grpSpPr>
          <a:xfrm>
            <a:off x="13227428" y="1089033"/>
            <a:ext cx="2434319" cy="1270002"/>
            <a:chOff x="0" y="0"/>
            <a:chExt cx="2434318" cy="1270000"/>
          </a:xfrm>
        </p:grpSpPr>
        <p:sp>
          <p:nvSpPr>
            <p:cNvPr id="263" name="Shape"/>
            <p:cNvSpPr/>
            <p:nvPr/>
          </p:nvSpPr>
          <p:spPr>
            <a:xfrm>
              <a:off x="0" y="-1"/>
              <a:ext cx="2434319" cy="127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84" y="0"/>
                  </a:moveTo>
                  <a:lnTo>
                    <a:pt x="19016" y="0"/>
                  </a:lnTo>
                  <a:cubicBezTo>
                    <a:pt x="19774" y="0"/>
                    <a:pt x="20229" y="0"/>
                    <a:pt x="20533" y="243"/>
                  </a:cubicBezTo>
                  <a:cubicBezTo>
                    <a:pt x="20970" y="548"/>
                    <a:pt x="21314" y="1208"/>
                    <a:pt x="21473" y="2046"/>
                  </a:cubicBezTo>
                  <a:cubicBezTo>
                    <a:pt x="21600" y="2628"/>
                    <a:pt x="21600" y="3500"/>
                    <a:pt x="21600" y="4953"/>
                  </a:cubicBezTo>
                  <a:lnTo>
                    <a:pt x="21600" y="16647"/>
                  </a:lnTo>
                  <a:cubicBezTo>
                    <a:pt x="21600" y="18100"/>
                    <a:pt x="21600" y="18973"/>
                    <a:pt x="21473" y="19554"/>
                  </a:cubicBezTo>
                  <a:cubicBezTo>
                    <a:pt x="21314" y="20392"/>
                    <a:pt x="20970" y="21052"/>
                    <a:pt x="20533" y="21357"/>
                  </a:cubicBezTo>
                  <a:cubicBezTo>
                    <a:pt x="20229" y="21600"/>
                    <a:pt x="19774" y="21600"/>
                    <a:pt x="19016" y="21600"/>
                  </a:cubicBezTo>
                  <a:lnTo>
                    <a:pt x="2584" y="21600"/>
                  </a:lnTo>
                  <a:cubicBezTo>
                    <a:pt x="1826" y="21600"/>
                    <a:pt x="1371" y="21600"/>
                    <a:pt x="1067" y="21357"/>
                  </a:cubicBezTo>
                  <a:cubicBezTo>
                    <a:pt x="630" y="21052"/>
                    <a:pt x="286" y="20392"/>
                    <a:pt x="127" y="19554"/>
                  </a:cubicBezTo>
                  <a:cubicBezTo>
                    <a:pt x="0" y="18972"/>
                    <a:pt x="0" y="18100"/>
                    <a:pt x="0" y="16647"/>
                  </a:cubicBezTo>
                  <a:lnTo>
                    <a:pt x="0" y="4953"/>
                  </a:lnTo>
                  <a:cubicBezTo>
                    <a:pt x="0" y="3500"/>
                    <a:pt x="0" y="2627"/>
                    <a:pt x="127" y="2046"/>
                  </a:cubicBezTo>
                  <a:cubicBezTo>
                    <a:pt x="286" y="1208"/>
                    <a:pt x="630" y="548"/>
                    <a:pt x="1067" y="243"/>
                  </a:cubicBezTo>
                  <a:cubicBezTo>
                    <a:pt x="1371" y="0"/>
                    <a:pt x="1826" y="0"/>
                    <a:pt x="2584" y="0"/>
                  </a:cubicBezTo>
                  <a:close/>
                </a:path>
              </a:pathLst>
            </a:cu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200"/>
              </a:pPr>
              <a:endParaRPr/>
            </a:p>
          </p:txBody>
        </p:sp>
        <p:sp>
          <p:nvSpPr>
            <p:cNvPr id="264" name="socket"/>
            <p:cNvSpPr txBox="1"/>
            <p:nvPr/>
          </p:nvSpPr>
          <p:spPr>
            <a:xfrm>
              <a:off x="-1" y="348590"/>
              <a:ext cx="2434320" cy="572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200"/>
              </a:lvl1pPr>
            </a:lstStyle>
            <a:p>
              <a:r>
                <a:t>socket</a:t>
              </a:r>
            </a:p>
          </p:txBody>
        </p:sp>
      </p:grpSp>
      <p:grpSp>
        <p:nvGrpSpPr>
          <p:cNvPr id="268" name="accept"/>
          <p:cNvGrpSpPr/>
          <p:nvPr/>
        </p:nvGrpSpPr>
        <p:grpSpPr>
          <a:xfrm>
            <a:off x="8184123" y="9495497"/>
            <a:ext cx="2434319" cy="1270002"/>
            <a:chOff x="0" y="0"/>
            <a:chExt cx="2434318" cy="1270000"/>
          </a:xfrm>
        </p:grpSpPr>
        <p:sp>
          <p:nvSpPr>
            <p:cNvPr id="266" name="Shape"/>
            <p:cNvSpPr/>
            <p:nvPr/>
          </p:nvSpPr>
          <p:spPr>
            <a:xfrm>
              <a:off x="0" y="-1"/>
              <a:ext cx="2434319" cy="127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84" y="0"/>
                  </a:moveTo>
                  <a:lnTo>
                    <a:pt x="19016" y="0"/>
                  </a:lnTo>
                  <a:cubicBezTo>
                    <a:pt x="19774" y="0"/>
                    <a:pt x="20229" y="0"/>
                    <a:pt x="20533" y="243"/>
                  </a:cubicBezTo>
                  <a:cubicBezTo>
                    <a:pt x="20970" y="548"/>
                    <a:pt x="21314" y="1208"/>
                    <a:pt x="21473" y="2046"/>
                  </a:cubicBezTo>
                  <a:cubicBezTo>
                    <a:pt x="21600" y="2628"/>
                    <a:pt x="21600" y="3500"/>
                    <a:pt x="21600" y="4953"/>
                  </a:cubicBezTo>
                  <a:lnTo>
                    <a:pt x="21600" y="16647"/>
                  </a:lnTo>
                  <a:cubicBezTo>
                    <a:pt x="21600" y="18100"/>
                    <a:pt x="21600" y="18973"/>
                    <a:pt x="21473" y="19554"/>
                  </a:cubicBezTo>
                  <a:cubicBezTo>
                    <a:pt x="21314" y="20392"/>
                    <a:pt x="20970" y="21052"/>
                    <a:pt x="20533" y="21357"/>
                  </a:cubicBezTo>
                  <a:cubicBezTo>
                    <a:pt x="20229" y="21600"/>
                    <a:pt x="19774" y="21600"/>
                    <a:pt x="19016" y="21600"/>
                  </a:cubicBezTo>
                  <a:lnTo>
                    <a:pt x="2584" y="21600"/>
                  </a:lnTo>
                  <a:cubicBezTo>
                    <a:pt x="1826" y="21600"/>
                    <a:pt x="1371" y="21600"/>
                    <a:pt x="1067" y="21357"/>
                  </a:cubicBezTo>
                  <a:cubicBezTo>
                    <a:pt x="630" y="21052"/>
                    <a:pt x="286" y="20392"/>
                    <a:pt x="127" y="19554"/>
                  </a:cubicBezTo>
                  <a:cubicBezTo>
                    <a:pt x="0" y="18972"/>
                    <a:pt x="0" y="18100"/>
                    <a:pt x="0" y="16647"/>
                  </a:cubicBezTo>
                  <a:lnTo>
                    <a:pt x="0" y="4953"/>
                  </a:lnTo>
                  <a:cubicBezTo>
                    <a:pt x="0" y="3500"/>
                    <a:pt x="0" y="2627"/>
                    <a:pt x="127" y="2046"/>
                  </a:cubicBezTo>
                  <a:cubicBezTo>
                    <a:pt x="286" y="1208"/>
                    <a:pt x="630" y="548"/>
                    <a:pt x="1067" y="243"/>
                  </a:cubicBezTo>
                  <a:cubicBezTo>
                    <a:pt x="1371" y="0"/>
                    <a:pt x="1826" y="0"/>
                    <a:pt x="2584" y="0"/>
                  </a:cubicBezTo>
                  <a:close/>
                </a:path>
              </a:pathLst>
            </a:cu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200"/>
              </a:pPr>
              <a:endParaRPr/>
            </a:p>
          </p:txBody>
        </p:sp>
        <p:sp>
          <p:nvSpPr>
            <p:cNvPr id="267" name="accept"/>
            <p:cNvSpPr txBox="1"/>
            <p:nvPr/>
          </p:nvSpPr>
          <p:spPr>
            <a:xfrm>
              <a:off x="-1" y="348590"/>
              <a:ext cx="2434320" cy="572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200"/>
              </a:lvl1pPr>
            </a:lstStyle>
            <a:p>
              <a:r>
                <a:t>accept</a:t>
              </a:r>
            </a:p>
          </p:txBody>
        </p:sp>
      </p:grpSp>
      <p:grpSp>
        <p:nvGrpSpPr>
          <p:cNvPr id="271" name="setsockopt"/>
          <p:cNvGrpSpPr/>
          <p:nvPr/>
        </p:nvGrpSpPr>
        <p:grpSpPr>
          <a:xfrm>
            <a:off x="8184123" y="3254149"/>
            <a:ext cx="2434319" cy="1270002"/>
            <a:chOff x="0" y="0"/>
            <a:chExt cx="2434318" cy="1270000"/>
          </a:xfrm>
        </p:grpSpPr>
        <p:sp>
          <p:nvSpPr>
            <p:cNvPr id="269" name="Shape"/>
            <p:cNvSpPr/>
            <p:nvPr/>
          </p:nvSpPr>
          <p:spPr>
            <a:xfrm>
              <a:off x="0" y="-1"/>
              <a:ext cx="2434319" cy="127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84" y="0"/>
                  </a:moveTo>
                  <a:lnTo>
                    <a:pt x="19016" y="0"/>
                  </a:lnTo>
                  <a:cubicBezTo>
                    <a:pt x="19774" y="0"/>
                    <a:pt x="20229" y="0"/>
                    <a:pt x="20533" y="243"/>
                  </a:cubicBezTo>
                  <a:cubicBezTo>
                    <a:pt x="20970" y="548"/>
                    <a:pt x="21314" y="1208"/>
                    <a:pt x="21473" y="2046"/>
                  </a:cubicBezTo>
                  <a:cubicBezTo>
                    <a:pt x="21600" y="2628"/>
                    <a:pt x="21600" y="3500"/>
                    <a:pt x="21600" y="4953"/>
                  </a:cubicBezTo>
                  <a:lnTo>
                    <a:pt x="21600" y="16647"/>
                  </a:lnTo>
                  <a:cubicBezTo>
                    <a:pt x="21600" y="18100"/>
                    <a:pt x="21600" y="18973"/>
                    <a:pt x="21473" y="19554"/>
                  </a:cubicBezTo>
                  <a:cubicBezTo>
                    <a:pt x="21314" y="20392"/>
                    <a:pt x="20970" y="21052"/>
                    <a:pt x="20533" y="21357"/>
                  </a:cubicBezTo>
                  <a:cubicBezTo>
                    <a:pt x="20229" y="21600"/>
                    <a:pt x="19774" y="21600"/>
                    <a:pt x="19016" y="21600"/>
                  </a:cubicBezTo>
                  <a:lnTo>
                    <a:pt x="2584" y="21600"/>
                  </a:lnTo>
                  <a:cubicBezTo>
                    <a:pt x="1826" y="21600"/>
                    <a:pt x="1371" y="21600"/>
                    <a:pt x="1067" y="21357"/>
                  </a:cubicBezTo>
                  <a:cubicBezTo>
                    <a:pt x="630" y="21052"/>
                    <a:pt x="286" y="20392"/>
                    <a:pt x="127" y="19554"/>
                  </a:cubicBezTo>
                  <a:cubicBezTo>
                    <a:pt x="0" y="18972"/>
                    <a:pt x="0" y="18100"/>
                    <a:pt x="0" y="16647"/>
                  </a:cubicBezTo>
                  <a:lnTo>
                    <a:pt x="0" y="4953"/>
                  </a:lnTo>
                  <a:cubicBezTo>
                    <a:pt x="0" y="3500"/>
                    <a:pt x="0" y="2627"/>
                    <a:pt x="127" y="2046"/>
                  </a:cubicBezTo>
                  <a:cubicBezTo>
                    <a:pt x="286" y="1208"/>
                    <a:pt x="630" y="548"/>
                    <a:pt x="1067" y="243"/>
                  </a:cubicBezTo>
                  <a:cubicBezTo>
                    <a:pt x="1371" y="0"/>
                    <a:pt x="1826" y="0"/>
                    <a:pt x="2584" y="0"/>
                  </a:cubicBezTo>
                  <a:close/>
                </a:path>
              </a:pathLst>
            </a:cu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200"/>
              </a:pPr>
              <a:endParaRPr/>
            </a:p>
          </p:txBody>
        </p:sp>
        <p:sp>
          <p:nvSpPr>
            <p:cNvPr id="270" name="setsockopt"/>
            <p:cNvSpPr txBox="1"/>
            <p:nvPr/>
          </p:nvSpPr>
          <p:spPr>
            <a:xfrm>
              <a:off x="-1" y="348590"/>
              <a:ext cx="2434320" cy="572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200"/>
              </a:lvl1pPr>
            </a:lstStyle>
            <a:p>
              <a:r>
                <a:t>setsockopt</a:t>
              </a:r>
            </a:p>
          </p:txBody>
        </p:sp>
      </p:grpSp>
      <p:grpSp>
        <p:nvGrpSpPr>
          <p:cNvPr id="274" name="bind"/>
          <p:cNvGrpSpPr/>
          <p:nvPr/>
        </p:nvGrpSpPr>
        <p:grpSpPr>
          <a:xfrm>
            <a:off x="8184123" y="5292266"/>
            <a:ext cx="2434319" cy="1270002"/>
            <a:chOff x="0" y="0"/>
            <a:chExt cx="2434318" cy="1270000"/>
          </a:xfrm>
        </p:grpSpPr>
        <p:sp>
          <p:nvSpPr>
            <p:cNvPr id="272" name="Shape"/>
            <p:cNvSpPr/>
            <p:nvPr/>
          </p:nvSpPr>
          <p:spPr>
            <a:xfrm>
              <a:off x="0" y="-1"/>
              <a:ext cx="2434319" cy="127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84" y="0"/>
                  </a:moveTo>
                  <a:lnTo>
                    <a:pt x="19016" y="0"/>
                  </a:lnTo>
                  <a:cubicBezTo>
                    <a:pt x="19774" y="0"/>
                    <a:pt x="20229" y="0"/>
                    <a:pt x="20533" y="243"/>
                  </a:cubicBezTo>
                  <a:cubicBezTo>
                    <a:pt x="20970" y="548"/>
                    <a:pt x="21314" y="1208"/>
                    <a:pt x="21473" y="2046"/>
                  </a:cubicBezTo>
                  <a:cubicBezTo>
                    <a:pt x="21600" y="2628"/>
                    <a:pt x="21600" y="3500"/>
                    <a:pt x="21600" y="4953"/>
                  </a:cubicBezTo>
                  <a:lnTo>
                    <a:pt x="21600" y="16647"/>
                  </a:lnTo>
                  <a:cubicBezTo>
                    <a:pt x="21600" y="18100"/>
                    <a:pt x="21600" y="18973"/>
                    <a:pt x="21473" y="19554"/>
                  </a:cubicBezTo>
                  <a:cubicBezTo>
                    <a:pt x="21314" y="20392"/>
                    <a:pt x="20970" y="21052"/>
                    <a:pt x="20533" y="21357"/>
                  </a:cubicBezTo>
                  <a:cubicBezTo>
                    <a:pt x="20229" y="21600"/>
                    <a:pt x="19774" y="21600"/>
                    <a:pt x="19016" y="21600"/>
                  </a:cubicBezTo>
                  <a:lnTo>
                    <a:pt x="2584" y="21600"/>
                  </a:lnTo>
                  <a:cubicBezTo>
                    <a:pt x="1826" y="21600"/>
                    <a:pt x="1371" y="21600"/>
                    <a:pt x="1067" y="21357"/>
                  </a:cubicBezTo>
                  <a:cubicBezTo>
                    <a:pt x="630" y="21052"/>
                    <a:pt x="286" y="20392"/>
                    <a:pt x="127" y="19554"/>
                  </a:cubicBezTo>
                  <a:cubicBezTo>
                    <a:pt x="0" y="18972"/>
                    <a:pt x="0" y="18100"/>
                    <a:pt x="0" y="16647"/>
                  </a:cubicBezTo>
                  <a:lnTo>
                    <a:pt x="0" y="4953"/>
                  </a:lnTo>
                  <a:cubicBezTo>
                    <a:pt x="0" y="3500"/>
                    <a:pt x="0" y="2627"/>
                    <a:pt x="127" y="2046"/>
                  </a:cubicBezTo>
                  <a:cubicBezTo>
                    <a:pt x="286" y="1208"/>
                    <a:pt x="630" y="548"/>
                    <a:pt x="1067" y="243"/>
                  </a:cubicBezTo>
                  <a:cubicBezTo>
                    <a:pt x="1371" y="0"/>
                    <a:pt x="1826" y="0"/>
                    <a:pt x="2584" y="0"/>
                  </a:cubicBezTo>
                  <a:close/>
                </a:path>
              </a:pathLst>
            </a:cu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200"/>
              </a:pPr>
              <a:endParaRPr/>
            </a:p>
          </p:txBody>
        </p:sp>
        <p:sp>
          <p:nvSpPr>
            <p:cNvPr id="273" name="bind"/>
            <p:cNvSpPr txBox="1"/>
            <p:nvPr/>
          </p:nvSpPr>
          <p:spPr>
            <a:xfrm>
              <a:off x="-1" y="348590"/>
              <a:ext cx="2434320" cy="572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200"/>
              </a:lvl1pPr>
            </a:lstStyle>
            <a:p>
              <a:r>
                <a:t>bind</a:t>
              </a:r>
            </a:p>
          </p:txBody>
        </p:sp>
      </p:grpSp>
      <p:grpSp>
        <p:nvGrpSpPr>
          <p:cNvPr id="277" name="listen"/>
          <p:cNvGrpSpPr/>
          <p:nvPr/>
        </p:nvGrpSpPr>
        <p:grpSpPr>
          <a:xfrm>
            <a:off x="8184123" y="7514587"/>
            <a:ext cx="2434319" cy="1270001"/>
            <a:chOff x="0" y="0"/>
            <a:chExt cx="2434318" cy="1270000"/>
          </a:xfrm>
        </p:grpSpPr>
        <p:sp>
          <p:nvSpPr>
            <p:cNvPr id="275" name="Shape"/>
            <p:cNvSpPr/>
            <p:nvPr/>
          </p:nvSpPr>
          <p:spPr>
            <a:xfrm>
              <a:off x="0" y="-1"/>
              <a:ext cx="2434319" cy="127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84" y="0"/>
                  </a:moveTo>
                  <a:lnTo>
                    <a:pt x="19016" y="0"/>
                  </a:lnTo>
                  <a:cubicBezTo>
                    <a:pt x="19774" y="0"/>
                    <a:pt x="20229" y="0"/>
                    <a:pt x="20533" y="243"/>
                  </a:cubicBezTo>
                  <a:cubicBezTo>
                    <a:pt x="20970" y="548"/>
                    <a:pt x="21314" y="1208"/>
                    <a:pt x="21473" y="2046"/>
                  </a:cubicBezTo>
                  <a:cubicBezTo>
                    <a:pt x="21600" y="2628"/>
                    <a:pt x="21600" y="3500"/>
                    <a:pt x="21600" y="4953"/>
                  </a:cubicBezTo>
                  <a:lnTo>
                    <a:pt x="21600" y="16647"/>
                  </a:lnTo>
                  <a:cubicBezTo>
                    <a:pt x="21600" y="18100"/>
                    <a:pt x="21600" y="18973"/>
                    <a:pt x="21473" y="19554"/>
                  </a:cubicBezTo>
                  <a:cubicBezTo>
                    <a:pt x="21314" y="20392"/>
                    <a:pt x="20970" y="21052"/>
                    <a:pt x="20533" y="21357"/>
                  </a:cubicBezTo>
                  <a:cubicBezTo>
                    <a:pt x="20229" y="21600"/>
                    <a:pt x="19774" y="21600"/>
                    <a:pt x="19016" y="21600"/>
                  </a:cubicBezTo>
                  <a:lnTo>
                    <a:pt x="2584" y="21600"/>
                  </a:lnTo>
                  <a:cubicBezTo>
                    <a:pt x="1826" y="21600"/>
                    <a:pt x="1371" y="21600"/>
                    <a:pt x="1067" y="21357"/>
                  </a:cubicBezTo>
                  <a:cubicBezTo>
                    <a:pt x="630" y="21052"/>
                    <a:pt x="286" y="20392"/>
                    <a:pt x="127" y="19554"/>
                  </a:cubicBezTo>
                  <a:cubicBezTo>
                    <a:pt x="0" y="18972"/>
                    <a:pt x="0" y="18100"/>
                    <a:pt x="0" y="16647"/>
                  </a:cubicBezTo>
                  <a:lnTo>
                    <a:pt x="0" y="4953"/>
                  </a:lnTo>
                  <a:cubicBezTo>
                    <a:pt x="0" y="3500"/>
                    <a:pt x="0" y="2627"/>
                    <a:pt x="127" y="2046"/>
                  </a:cubicBezTo>
                  <a:cubicBezTo>
                    <a:pt x="286" y="1208"/>
                    <a:pt x="630" y="548"/>
                    <a:pt x="1067" y="243"/>
                  </a:cubicBezTo>
                  <a:cubicBezTo>
                    <a:pt x="1371" y="0"/>
                    <a:pt x="1826" y="0"/>
                    <a:pt x="2584" y="0"/>
                  </a:cubicBezTo>
                  <a:close/>
                </a:path>
              </a:pathLst>
            </a:cu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200"/>
              </a:pPr>
              <a:endParaRPr/>
            </a:p>
          </p:txBody>
        </p:sp>
        <p:sp>
          <p:nvSpPr>
            <p:cNvPr id="276" name="listen"/>
            <p:cNvSpPr txBox="1"/>
            <p:nvPr/>
          </p:nvSpPr>
          <p:spPr>
            <a:xfrm>
              <a:off x="-1" y="348590"/>
              <a:ext cx="2434320" cy="572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200"/>
              </a:lvl1pPr>
            </a:lstStyle>
            <a:p>
              <a:r>
                <a:t>listen</a:t>
              </a:r>
            </a:p>
          </p:txBody>
        </p:sp>
      </p:grpSp>
      <p:grpSp>
        <p:nvGrpSpPr>
          <p:cNvPr id="280" name="send/recv"/>
          <p:cNvGrpSpPr/>
          <p:nvPr/>
        </p:nvGrpSpPr>
        <p:grpSpPr>
          <a:xfrm>
            <a:off x="8199587" y="11660613"/>
            <a:ext cx="2434317" cy="1270002"/>
            <a:chOff x="0" y="0"/>
            <a:chExt cx="2434316" cy="1270000"/>
          </a:xfrm>
        </p:grpSpPr>
        <p:sp>
          <p:nvSpPr>
            <p:cNvPr id="278" name="Shape"/>
            <p:cNvSpPr/>
            <p:nvPr/>
          </p:nvSpPr>
          <p:spPr>
            <a:xfrm>
              <a:off x="0" y="-1"/>
              <a:ext cx="2434317" cy="127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84" y="0"/>
                  </a:moveTo>
                  <a:lnTo>
                    <a:pt x="19016" y="0"/>
                  </a:lnTo>
                  <a:cubicBezTo>
                    <a:pt x="19774" y="0"/>
                    <a:pt x="20229" y="0"/>
                    <a:pt x="20533" y="243"/>
                  </a:cubicBezTo>
                  <a:cubicBezTo>
                    <a:pt x="20970" y="548"/>
                    <a:pt x="21314" y="1208"/>
                    <a:pt x="21473" y="2046"/>
                  </a:cubicBezTo>
                  <a:cubicBezTo>
                    <a:pt x="21600" y="2628"/>
                    <a:pt x="21600" y="3500"/>
                    <a:pt x="21600" y="4953"/>
                  </a:cubicBezTo>
                  <a:lnTo>
                    <a:pt x="21600" y="16647"/>
                  </a:lnTo>
                  <a:cubicBezTo>
                    <a:pt x="21600" y="18100"/>
                    <a:pt x="21600" y="18973"/>
                    <a:pt x="21473" y="19554"/>
                  </a:cubicBezTo>
                  <a:cubicBezTo>
                    <a:pt x="21314" y="20392"/>
                    <a:pt x="20970" y="21052"/>
                    <a:pt x="20533" y="21357"/>
                  </a:cubicBezTo>
                  <a:cubicBezTo>
                    <a:pt x="20229" y="21600"/>
                    <a:pt x="19774" y="21600"/>
                    <a:pt x="19016" y="21600"/>
                  </a:cubicBezTo>
                  <a:lnTo>
                    <a:pt x="2584" y="21600"/>
                  </a:lnTo>
                  <a:cubicBezTo>
                    <a:pt x="1826" y="21600"/>
                    <a:pt x="1371" y="21600"/>
                    <a:pt x="1067" y="21357"/>
                  </a:cubicBezTo>
                  <a:cubicBezTo>
                    <a:pt x="630" y="21052"/>
                    <a:pt x="286" y="20392"/>
                    <a:pt x="127" y="19554"/>
                  </a:cubicBezTo>
                  <a:cubicBezTo>
                    <a:pt x="0" y="18972"/>
                    <a:pt x="0" y="18100"/>
                    <a:pt x="0" y="16647"/>
                  </a:cubicBezTo>
                  <a:lnTo>
                    <a:pt x="0" y="4953"/>
                  </a:lnTo>
                  <a:cubicBezTo>
                    <a:pt x="0" y="3500"/>
                    <a:pt x="0" y="2627"/>
                    <a:pt x="127" y="2046"/>
                  </a:cubicBezTo>
                  <a:cubicBezTo>
                    <a:pt x="286" y="1208"/>
                    <a:pt x="630" y="548"/>
                    <a:pt x="1067" y="243"/>
                  </a:cubicBezTo>
                  <a:cubicBezTo>
                    <a:pt x="1371" y="0"/>
                    <a:pt x="1826" y="0"/>
                    <a:pt x="2584" y="0"/>
                  </a:cubicBezTo>
                  <a:close/>
                </a:path>
              </a:pathLst>
            </a:cu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200"/>
              </a:pPr>
              <a:endParaRPr/>
            </a:p>
          </p:txBody>
        </p:sp>
        <p:sp>
          <p:nvSpPr>
            <p:cNvPr id="279" name="send/recv"/>
            <p:cNvSpPr txBox="1"/>
            <p:nvPr/>
          </p:nvSpPr>
          <p:spPr>
            <a:xfrm>
              <a:off x="0" y="348590"/>
              <a:ext cx="2434317" cy="572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200"/>
              </a:lvl1pPr>
            </a:lstStyle>
            <a:p>
              <a:r>
                <a:t>send/recv</a:t>
              </a:r>
            </a:p>
          </p:txBody>
        </p:sp>
      </p:grpSp>
      <p:sp>
        <p:nvSpPr>
          <p:cNvPr id="281" name="Server"/>
          <p:cNvSpPr txBox="1"/>
          <p:nvPr/>
        </p:nvSpPr>
        <p:spPr>
          <a:xfrm>
            <a:off x="8463870" y="155950"/>
            <a:ext cx="1874825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lvl1pPr>
          </a:lstStyle>
          <a:p>
            <a:r>
              <a:t>Server</a:t>
            </a:r>
          </a:p>
        </p:txBody>
      </p:sp>
      <p:sp>
        <p:nvSpPr>
          <p:cNvPr id="282" name="Line"/>
          <p:cNvSpPr/>
          <p:nvPr/>
        </p:nvSpPr>
        <p:spPr>
          <a:xfrm>
            <a:off x="9416745" y="2396910"/>
            <a:ext cx="2" cy="819366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3" name="Line"/>
          <p:cNvSpPr/>
          <p:nvPr/>
        </p:nvSpPr>
        <p:spPr>
          <a:xfrm>
            <a:off x="9401281" y="4527129"/>
            <a:ext cx="2" cy="819365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4" name="Line"/>
          <p:cNvSpPr/>
          <p:nvPr/>
        </p:nvSpPr>
        <p:spPr>
          <a:xfrm>
            <a:off x="9416745" y="6571539"/>
            <a:ext cx="2" cy="962376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5" name="Line"/>
          <p:cNvSpPr/>
          <p:nvPr/>
        </p:nvSpPr>
        <p:spPr>
          <a:xfrm>
            <a:off x="9416745" y="8758963"/>
            <a:ext cx="2" cy="819365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6" name="Line"/>
          <p:cNvSpPr/>
          <p:nvPr/>
        </p:nvSpPr>
        <p:spPr>
          <a:xfrm>
            <a:off x="9416745" y="10803373"/>
            <a:ext cx="2" cy="819366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7" name="Line"/>
          <p:cNvSpPr/>
          <p:nvPr/>
        </p:nvSpPr>
        <p:spPr>
          <a:xfrm>
            <a:off x="14444586" y="2308010"/>
            <a:ext cx="69448" cy="525812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8" name="Line"/>
          <p:cNvSpPr/>
          <p:nvPr/>
        </p:nvSpPr>
        <p:spPr>
          <a:xfrm>
            <a:off x="14510584" y="8733562"/>
            <a:ext cx="2" cy="299419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89" name="Line"/>
          <p:cNvSpPr/>
          <p:nvPr/>
        </p:nvSpPr>
        <p:spPr>
          <a:xfrm flipH="1">
            <a:off x="10662890" y="12286249"/>
            <a:ext cx="2814979" cy="2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1" name="Connection Line"/>
          <p:cNvSpPr/>
          <p:nvPr/>
        </p:nvSpPr>
        <p:spPr>
          <a:xfrm>
            <a:off x="10618554" y="8149587"/>
            <a:ext cx="2793077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0"/>
                  <a:pt x="14400" y="0"/>
                  <a:pt x="21600" y="2160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7" name="Server"/>
          <p:cNvSpPr txBox="1"/>
          <p:nvPr/>
        </p:nvSpPr>
        <p:spPr>
          <a:xfrm>
            <a:off x="679278" y="206986"/>
            <a:ext cx="376385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lvl1pPr>
          </a:lstStyle>
          <a:p>
            <a:r>
              <a:rPr lang="en-US"/>
              <a:t>TCP workflow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B47952-C44C-CB30-D54F-26D75FAE60C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VN" smtClean="0"/>
              <a:t>10</a:t>
            </a:fld>
            <a:endParaRPr lang="en-VN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Xử Lý Nhiều Client Trong Socket Programming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 Lịch sử đối ứng: Từ Multithread đến Epoll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/>
              <a:t>Multithreading (thập niên 80-90):</a:t>
            </a:r>
          </a:p>
          <a:p>
            <a:r>
              <a:rPr lang="vi-VN"/>
              <a:t>Ý tưởng: Tạo một thread riêng cho mỗi client (sử dụng pthread_create()).</a:t>
            </a:r>
          </a:p>
          <a:p>
            <a:r>
              <a:rPr lang="vi-VN"/>
              <a:t>Ưu: Đơn giản, xử lý blocking I/O dễ dàng.</a:t>
            </a:r>
          </a:p>
          <a:p>
            <a:r>
              <a:rPr lang="vi-VN"/>
              <a:t>Nhược: Overhead cao (context switching), không scale tốt với hàng nghìn client (thread explosion).</a:t>
            </a:r>
          </a:p>
          <a:p>
            <a:r>
              <a:rPr lang="vi-VN"/>
              <a:t>Ví dụ: Server chat cơ bản với accept() trong main thread, fork thread cho mỗi kết nối.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6881DB-39F6-FFD7-702E-6E6D4858C9D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VN" smtClean="0"/>
              <a:t>11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4878325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Xử Lý Nhiều Client Trong Socket Programming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 Lịch sử đối ứng: Từ Multithread đến Epoll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b="1"/>
              <a:t>Select (thập niên 90, BSD Unix):</a:t>
            </a:r>
            <a:endParaRPr lang="vi-VN"/>
          </a:p>
          <a:p>
            <a:pPr lvl="1"/>
            <a:r>
              <a:rPr lang="vi-VN"/>
              <a:t>Ý tưởng: Giám sát nhiều file descriptor (FD) trên một thread duy nhất (select(fd_set, timeout)).</a:t>
            </a:r>
          </a:p>
          <a:p>
            <a:pPr lvl="1"/>
            <a:r>
              <a:rPr lang="vi-VN"/>
              <a:t>Ưu: Không cần multi-thread, xử lý non-blocking I/O.</a:t>
            </a:r>
          </a:p>
          <a:p>
            <a:pPr lvl="1"/>
            <a:r>
              <a:rPr lang="vi-VN"/>
              <a:t>Nhược: Giới hạn 1024 FD (fd_set size), O(n) scan mỗi lần gọi → Không scale cho &gt;10k client.</a:t>
            </a:r>
          </a:p>
          <a:p>
            <a:pPr lvl="1"/>
            <a:r>
              <a:rPr lang="vi-VN"/>
              <a:t>POSIX: #include &lt;sys/select.h&gt;.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1689B-44C5-3AFE-81F3-4BE7D4D7352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VN" smtClean="0"/>
              <a:t>12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2710483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Xử Lý Nhiều Client Trong Socket Programming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 Lịch sử đối ứng: Từ Multithread đến Epoll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b="1"/>
              <a:t>Poll (năm 2001, Linux 2.4):</a:t>
            </a:r>
            <a:endParaRPr lang="vi-VN"/>
          </a:p>
          <a:p>
            <a:pPr lvl="1"/>
            <a:r>
              <a:rPr lang="vi-VN"/>
              <a:t>Ý tưởng: Cải tiến select, sử dụng mảng pollfd[] động (poll(pollfd, nfds, timeout)).</a:t>
            </a:r>
          </a:p>
          <a:p>
            <a:pPr lvl="1"/>
            <a:r>
              <a:rPr lang="vi-VN"/>
              <a:t>Ưu: Không giới hạn FD cố định, vẫn single-thread.</a:t>
            </a:r>
          </a:p>
          <a:p>
            <a:pPr lvl="1"/>
            <a:r>
              <a:rPr lang="vi-VN"/>
              <a:t>Nhược: Vẫn O(n) scan, kém hiệu suất với số lượng lớn FD.</a:t>
            </a:r>
          </a:p>
          <a:p>
            <a:pPr lvl="1"/>
            <a:r>
              <a:rPr lang="vi-VN"/>
              <a:t>POSIX: #include &lt;poll.h&gt;.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95D94-4106-B4C5-9C33-58249D174F7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VN" smtClean="0"/>
              <a:t>13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1786532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Xử Lý Nhiều Client Trong Socket Programming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 Lịch sử đối ứng: Từ Multithread đến Epoll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vi-VN" b="1"/>
              <a:t>Epoll (năm 2002, Linux 2.5):</a:t>
            </a:r>
            <a:endParaRPr lang="vi-VN"/>
          </a:p>
          <a:p>
            <a:pPr lvl="1"/>
            <a:r>
              <a:rPr lang="vi-VN"/>
              <a:t>Ý tưởng: Event-driven I/O, sử dụng epoll_ctl() và epoll_wait() cho edge/level-triggered.</a:t>
            </a:r>
          </a:p>
          <a:p>
            <a:pPr lvl="1"/>
            <a:r>
              <a:rPr lang="vi-VN"/>
              <a:t>Ưu: O(1) cho add/remove, scale đến hàng triệu client </a:t>
            </a:r>
            <a:endParaRPr lang="en-US"/>
          </a:p>
          <a:p>
            <a:pPr lvl="2"/>
            <a:r>
              <a:rPr lang="vi-VN"/>
              <a:t>Không cần copy toàn bộ danh sách FD xuống kernel mỗi lần gọi (khác với select/poll).</a:t>
            </a:r>
          </a:p>
          <a:p>
            <a:pPr lvl="1"/>
            <a:r>
              <a:rPr lang="vi-VN"/>
              <a:t>Nhược: Chỉ Linux (POSIX-like nhưng không chuẩn POSIX thuần).</a:t>
            </a:r>
          </a:p>
          <a:p>
            <a:pPr lvl="1"/>
            <a:r>
              <a:rPr lang="vi-VN"/>
              <a:t>Chuyển tiếp: Từ blocking/multi-thread → non-blocking/event-loop hiện đại.</a:t>
            </a:r>
          </a:p>
          <a:p>
            <a:pPr marL="0" indent="0">
              <a:buNone/>
            </a:pP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10AF2-1A1B-0F24-D334-28ED1DD232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VN" smtClean="0"/>
              <a:t>14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3579291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Epoll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vi-VN" b="0"/>
              <a:t>Phương pháp cốt lõi cho server hiệu suất cao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/>
        <p:txBody>
          <a:bodyPr>
            <a:normAutofit/>
          </a:bodyPr>
          <a:lstStyle/>
          <a:p>
            <a:r>
              <a:rPr lang="vi-VN" b="1"/>
              <a:t>Khái niệm:</a:t>
            </a:r>
            <a:r>
              <a:rPr lang="vi-VN"/>
              <a:t> Epoll là API Linux (tương tự kqueue trên BSD/FreeBSD) để giám sát I/O events trên nhiều FD mà không blocking.</a:t>
            </a:r>
          </a:p>
          <a:p>
            <a:r>
              <a:rPr lang="vi-VN" b="1"/>
              <a:t>Ưu điểm so với Select/Poll:</a:t>
            </a:r>
            <a:endParaRPr lang="vi-VN"/>
          </a:p>
          <a:p>
            <a:pPr lvl="1"/>
            <a:r>
              <a:rPr lang="vi-VN"/>
              <a:t>Hiệu suất: O(1) cho epoll_ctl() (thêm/xóa FD), O(n) chỉ cho epoll_wait() (trả về ready events).</a:t>
            </a:r>
          </a:p>
          <a:p>
            <a:pPr lvl="1"/>
            <a:r>
              <a:rPr lang="vi-VN"/>
              <a:t>Scale: Hỗ trợ &gt;1 triệu kết nối (sử dụng kernel callback thay vì user-space scan).</a:t>
            </a:r>
          </a:p>
          <a:p>
            <a:pPr lvl="1"/>
            <a:r>
              <a:rPr lang="vi-VN"/>
              <a:t>Modes: Edge-triggered (ET: chỉ notify khi event thay đổi) vs Level-triggered (LT: notify liên tục khi ready).</a:t>
            </a:r>
          </a:p>
          <a:p>
            <a:pPr marL="0" indent="0">
              <a:buNone/>
            </a:pP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5DF69-F05A-9883-DD21-49AB143FA0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VN" smtClean="0"/>
              <a:t>15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0604023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Epoll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sv-SE" b="0"/>
              <a:t>Cách triển khai Epoll trong Server Socket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>
          <a:xfrm>
            <a:off x="1206500" y="3679125"/>
            <a:ext cx="21971000" cy="940550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vi-VN" b="1"/>
              <a:t>Bước 1: Khởi tạo server</a:t>
            </a:r>
            <a:endParaRPr lang="vi-VN"/>
          </a:p>
          <a:p>
            <a:pPr lvl="1"/>
            <a:r>
              <a:rPr lang="vi-VN"/>
              <a:t>socket(), bind(), listen() như bình thường.</a:t>
            </a:r>
          </a:p>
          <a:p>
            <a:pPr lvl="1"/>
            <a:r>
              <a:rPr lang="vi-VN"/>
              <a:t>Tạo epfd: epoll_create1(0);</a:t>
            </a:r>
          </a:p>
          <a:p>
            <a:pPr lvl="1"/>
            <a:r>
              <a:rPr lang="vi-VN"/>
              <a:t>Thêm listen FD: epoll_ctl(EPOLL_CTL_ADD, listenfd, EPOLLIN).</a:t>
            </a:r>
          </a:p>
          <a:p>
            <a:pPr marL="0" indent="0">
              <a:buNone/>
            </a:pPr>
            <a:r>
              <a:rPr lang="vi-VN" b="1"/>
              <a:t>Bước 2: Event loop chính</a:t>
            </a:r>
            <a:endParaRPr lang="vi-VN"/>
          </a:p>
          <a:p>
            <a:pPr lvl="1"/>
            <a:r>
              <a:rPr lang="vi-VN"/>
              <a:t>Vòng lặp: nfds = epoll_wait(epfd, events, 1024, -1);</a:t>
            </a:r>
          </a:p>
          <a:p>
            <a:pPr lvl="1"/>
            <a:r>
              <a:rPr lang="vi-VN"/>
              <a:t>Với mỗi event: if (events[i].data.fd == listenfd) → accept() và thêm client FD vào epoll.</a:t>
            </a:r>
          </a:p>
          <a:p>
            <a:pPr lvl="1"/>
            <a:r>
              <a:rPr lang="vi-VN"/>
              <a:t>else → read/write non-blocking (fcntl(fd, F_SETFL, O_NONBLOCK)).</a:t>
            </a:r>
          </a:p>
          <a:p>
            <a:pPr marL="0" indent="0">
              <a:buNone/>
            </a:pPr>
            <a:r>
              <a:rPr lang="vi-VN" b="1"/>
              <a:t>Xử lý lỗi:</a:t>
            </a:r>
            <a:r>
              <a:rPr lang="vi-VN"/>
              <a:t> Kiểm tra EPOLLERR/EPOLLHUP, close FD nếu cần.</a:t>
            </a:r>
          </a:p>
          <a:p>
            <a:pPr marL="0" indent="0">
              <a:buNone/>
            </a:pPr>
            <a:br>
              <a:rPr lang="vi-VN"/>
            </a:b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3E8D3-1614-C4B3-0AB7-C8AAD6DBF42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VN" smtClean="0"/>
              <a:t>16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4150768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Epoll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b="0"/>
              <a:t>Epoll + Multithreading: Mô hình hybrid cho server lớn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>
          <a:xfrm>
            <a:off x="1206500" y="3679125"/>
            <a:ext cx="21971000" cy="9405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Vấn đề single-thread:</a:t>
            </a:r>
            <a:r>
              <a:rPr lang="en-US"/>
              <a:t> Không tận dụng được khả năng cpu đa luồng, mỗi lần chỉ xử lý một client.</a:t>
            </a:r>
          </a:p>
          <a:p>
            <a:pPr marL="0" indent="0">
              <a:buNone/>
            </a:pPr>
            <a:r>
              <a:rPr lang="en-US" b="1"/>
              <a:t>Giải pháp hybrid:</a:t>
            </a:r>
            <a:endParaRPr lang="en-US"/>
          </a:p>
          <a:p>
            <a:pPr lvl="1"/>
            <a:r>
              <a:rPr lang="en-US"/>
              <a:t>Main thread: Epoll cho I/O multiplexing (accept connections, phân phối tasks).</a:t>
            </a:r>
          </a:p>
          <a:p>
            <a:pPr lvl="1"/>
            <a:r>
              <a:rPr lang="en-US"/>
              <a:t>Worker threads: Xử lý business logic (pthread pool, queue tasks từ main thread).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br>
              <a:rPr lang="vi-VN"/>
            </a:b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B89E3-71FA-8DF4-A188-5F557970DA0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VN" smtClean="0"/>
              <a:t>17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3378217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Epoll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vi-VN" b="0"/>
              <a:t>Ưu nhược điểm &amp; Kết luận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>
          <a:xfrm>
            <a:off x="1206500" y="3679125"/>
            <a:ext cx="21971000" cy="940550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vi-VN" sz="8600" b="1"/>
              <a:t>Ưu điểm server hiện đại (Epoll + Multithread):</a:t>
            </a:r>
            <a:endParaRPr lang="vi-VN" sz="8600"/>
          </a:p>
          <a:p>
            <a:pPr lvl="1"/>
            <a:r>
              <a:rPr lang="vi-VN" sz="8600"/>
              <a:t>Hiệu suất cao: Xử lý 10k+ connections với low latency.</a:t>
            </a:r>
          </a:p>
          <a:p>
            <a:pPr lvl="1"/>
            <a:r>
              <a:rPr lang="vi-VN" sz="8600"/>
              <a:t>Tiết kiệm tài nguyên: Ít context switch hơn multithread thuần.</a:t>
            </a:r>
          </a:p>
          <a:p>
            <a:pPr lvl="1"/>
            <a:r>
              <a:rPr lang="vi-VN" sz="8600"/>
              <a:t>Linh hoạt: Dễ mở rộng với cloud (Docker, Kubernetes).</a:t>
            </a:r>
          </a:p>
          <a:p>
            <a:pPr marL="0" indent="0">
              <a:buNone/>
            </a:pPr>
            <a:r>
              <a:rPr lang="vi-VN" sz="8600" b="1"/>
              <a:t>Nhược điểm:</a:t>
            </a:r>
            <a:endParaRPr lang="vi-VN" sz="8600"/>
          </a:p>
          <a:p>
            <a:pPr lvl="1"/>
            <a:r>
              <a:rPr lang="vi-VN" sz="8600"/>
              <a:t>Phức tạp code (non-blocking logic, error handling).</a:t>
            </a:r>
          </a:p>
          <a:p>
            <a:pPr lvl="1"/>
            <a:r>
              <a:rPr lang="vi-VN" sz="8600"/>
              <a:t>Platform-specific (epoll chỉ Linux; dùng poll/select cho portability).</a:t>
            </a:r>
          </a:p>
          <a:p>
            <a:pPr lvl="1"/>
            <a:r>
              <a:rPr lang="vi-VN" sz="8600"/>
              <a:t>Debug khó (race conditions trong multi-thread).</a:t>
            </a:r>
          </a:p>
          <a:p>
            <a:pPr marL="0" indent="0">
              <a:buNone/>
            </a:pPr>
            <a:r>
              <a:rPr lang="vi-VN" sz="8600" b="1"/>
              <a:t>Kết luận:</a:t>
            </a:r>
            <a:r>
              <a:rPr lang="vi-VN" sz="8600"/>
              <a:t> Từ multithread đơn giản đến epoll hybrid, server hiện đại ưu tiên event-driven + parallelism để scale. Khuyến nghị: Bắt đầu với epoll single-thread, sau mở rộng multi-thread.</a:t>
            </a:r>
          </a:p>
          <a:p>
            <a:pPr marL="0" indent="0">
              <a:buNone/>
            </a:pPr>
            <a:br>
              <a:rPr lang="vi-VN" sz="8600"/>
            </a:br>
            <a:endParaRPr lang="en-US" sz="8600"/>
          </a:p>
          <a:p>
            <a:pPr marL="0" indent="0">
              <a:buNone/>
            </a:pPr>
            <a:br>
              <a:rPr lang="vi-VN"/>
            </a:b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5840D-D022-1F8B-70EF-D12510F5E8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VN" smtClean="0"/>
              <a:t>18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2251583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Mục lục"/>
          <p:cNvSpPr txBox="1">
            <a:spLocks noGrp="1"/>
          </p:cNvSpPr>
          <p:nvPr>
            <p:ph type="title"/>
          </p:nvPr>
        </p:nvSpPr>
        <p:spPr>
          <a:xfrm>
            <a:off x="1206500" y="952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 lục</a:t>
            </a:r>
          </a:p>
        </p:txBody>
      </p:sp>
      <p:sp>
        <p:nvSpPr>
          <p:cNvPr id="176" name="Process là gì…"/>
          <p:cNvSpPr txBox="1">
            <a:spLocks noGrp="1"/>
          </p:cNvSpPr>
          <p:nvPr>
            <p:ph type="body" idx="21"/>
          </p:nvPr>
        </p:nvSpPr>
        <p:spPr>
          <a:xfrm>
            <a:off x="1206500" y="3315815"/>
            <a:ext cx="21971000" cy="82560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 </a:t>
            </a:r>
            <a:r>
              <a:rPr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gì</a:t>
            </a:r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IPC </a:t>
            </a:r>
            <a:r>
              <a:rPr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gì</a:t>
            </a:r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kỹ</a:t>
            </a:r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IPC</a:t>
            </a:r>
          </a:p>
          <a:p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Socket </a:t>
            </a:r>
            <a:r>
              <a:rPr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gì</a:t>
            </a:r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Cú</a:t>
            </a:r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pháp</a:t>
            </a:r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Chương</a:t>
            </a:r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mẫu</a:t>
            </a:r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947CE-734B-6C19-A1E0-A7454FB7A36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VN" smtClean="0"/>
              <a:t>1</a:t>
            </a:fld>
            <a:endParaRPr lang="en-VN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rocess"/>
          <p:cNvSpPr txBox="1">
            <a:spLocks noGrp="1"/>
          </p:cNvSpPr>
          <p:nvPr>
            <p:ph type="title"/>
          </p:nvPr>
        </p:nvSpPr>
        <p:spPr>
          <a:xfrm>
            <a:off x="1206500" y="952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</a:t>
            </a:r>
          </a:p>
        </p:txBody>
      </p:sp>
      <p:sp>
        <p:nvSpPr>
          <p:cNvPr id="179" name="Định nghĩa"/>
          <p:cNvSpPr txBox="1">
            <a:spLocks noGrp="1"/>
          </p:cNvSpPr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 nghĩa</a:t>
            </a:r>
          </a:p>
        </p:txBody>
      </p:sp>
      <p:sp>
        <p:nvSpPr>
          <p:cNvPr id="180" name="Process (tiến trình) là một chương trình đang chạy.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 (tiến trình) là một chương trình đang chạy.</a:t>
            </a:r>
          </a:p>
          <a:p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 hệ thống linux bao gồm rất nhiều tiến trình.</a:t>
            </a:r>
          </a:p>
          <a:p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Ví dụ, khi thực thi ls, grep,… kernel sẽ tạo ra một tiến trình mới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E9DDF7-8BE5-7FCA-76E7-1095411BA63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VN" smtClean="0"/>
              <a:t>2</a:t>
            </a:fld>
            <a:endParaRPr lang="en-VN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rocess-structure.gif" descr="process-structure.gif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b="370"/>
          <a:stretch>
            <a:fillRect/>
          </a:stretch>
        </p:blipFill>
        <p:spPr>
          <a:xfrm>
            <a:off x="14493172" y="216864"/>
            <a:ext cx="8897645" cy="13282282"/>
          </a:xfrm>
          <a:prstGeom prst="rect">
            <a:avLst/>
          </a:prstGeom>
        </p:spPr>
      </p:pic>
      <p:sp>
        <p:nvSpPr>
          <p:cNvPr id="183" name="Process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1777528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</a:t>
            </a:r>
          </a:p>
        </p:txBody>
      </p:sp>
      <p:sp>
        <p:nvSpPr>
          <p:cNvPr id="184" name="Mỗi process có không gian bộ nhớ riêng…"/>
          <p:cNvSpPr txBox="1">
            <a:spLocks noGrp="1"/>
          </p:cNvSpPr>
          <p:nvPr>
            <p:ph type="body" sz="quarter" idx="1"/>
          </p:nvPr>
        </p:nvSpPr>
        <p:spPr>
          <a:xfrm>
            <a:off x="1319108" y="4708450"/>
            <a:ext cx="10718641" cy="5385425"/>
          </a:xfrm>
          <a:prstGeom prst="rect">
            <a:avLst/>
          </a:prstGeom>
        </p:spPr>
        <p:txBody>
          <a:bodyPr/>
          <a:lstStyle/>
          <a:p>
            <a:pPr marL="1219200" lvl="1" indent="-609600">
              <a:buSzPct val="123000"/>
              <a:buChar char="•"/>
              <a:defRPr sz="4800" b="0"/>
            </a:pPr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Mỗi process có không gian bộ nhớ riêng</a:t>
            </a:r>
          </a:p>
          <a:p>
            <a:pPr marL="1219200" lvl="1" indent="-609600">
              <a:buSzPct val="123000"/>
              <a:buChar char="•"/>
              <a:defRPr sz="4800" b="0"/>
            </a:pPr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Nếu muốn chúng share thông tin thì cần dùng IPC</a:t>
            </a:r>
          </a:p>
        </p:txBody>
      </p:sp>
      <p:sp>
        <p:nvSpPr>
          <p:cNvPr id="185" name="Đặc điểm"/>
          <p:cNvSpPr txBox="1"/>
          <p:nvPr/>
        </p:nvSpPr>
        <p:spPr>
          <a:xfrm>
            <a:off x="1298601" y="3120932"/>
            <a:ext cx="10122136" cy="934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5500" b="1"/>
            </a:lvl1pPr>
          </a:lstStyle>
          <a:p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Đặc điểm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F24252-8889-7EAD-4182-275D52C8ADF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VN" smtClean="0"/>
              <a:t>3</a:t>
            </a:fld>
            <a:endParaRPr lang="en-VN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IPC"/>
          <p:cNvSpPr txBox="1">
            <a:spLocks noGrp="1"/>
          </p:cNvSpPr>
          <p:nvPr>
            <p:ph type="title"/>
          </p:nvPr>
        </p:nvSpPr>
        <p:spPr>
          <a:xfrm>
            <a:off x="1206500" y="952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IPC</a:t>
            </a:r>
          </a:p>
        </p:txBody>
      </p:sp>
      <p:sp>
        <p:nvSpPr>
          <p:cNvPr id="188" name="Các loại IPC"/>
          <p:cNvSpPr txBox="1">
            <a:spLocks noGrp="1"/>
          </p:cNvSpPr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 loại IPC</a:t>
            </a:r>
          </a:p>
        </p:txBody>
      </p:sp>
      <p:sp>
        <p:nvSpPr>
          <p:cNvPr id="189" name="Pipe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tabLst>
                <a:tab pos="12700" algn="l"/>
                <a:tab pos="609600" algn="l"/>
              </a:tabLst>
            </a:pPr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Pipe</a:t>
            </a:r>
          </a:p>
          <a:p>
            <a:pPr>
              <a:tabLst>
                <a:tab pos="12700" algn="l"/>
                <a:tab pos="609600" algn="l"/>
              </a:tabLst>
            </a:pPr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Signal</a:t>
            </a:r>
          </a:p>
          <a:p>
            <a:pPr>
              <a:tabLst>
                <a:tab pos="12700" algn="l"/>
                <a:tab pos="609600" algn="l"/>
              </a:tabLst>
            </a:pPr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Message queue</a:t>
            </a:r>
          </a:p>
          <a:p>
            <a:pPr>
              <a:tabLst>
                <a:tab pos="12700" algn="l"/>
                <a:tab pos="609600" algn="l"/>
              </a:tabLst>
            </a:pPr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Shared memory</a:t>
            </a:r>
          </a:p>
          <a:p>
            <a:pPr>
              <a:tabLst>
                <a:tab pos="12700" algn="l"/>
                <a:tab pos="609600" algn="l"/>
              </a:tabLst>
            </a:pPr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Socket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AAAE17-A835-7E99-957B-60112E06882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VN" smtClean="0"/>
              <a:t>4</a:t>
            </a:fld>
            <a:endParaRPr lang="en-VN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Ưu và nhược điểm của các loại IPC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031642"/>
              </p:ext>
            </p:extLst>
          </p:nvPr>
        </p:nvGraphicFramePr>
        <p:xfrm>
          <a:off x="1206500" y="4474205"/>
          <a:ext cx="22147275" cy="712038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382425">
                  <a:extLst>
                    <a:ext uri="{9D8B030D-6E8A-4147-A177-3AD203B41FA5}">
                      <a16:colId xmlns:a16="http://schemas.microsoft.com/office/drawing/2014/main" val="701738618"/>
                    </a:ext>
                  </a:extLst>
                </a:gridCol>
                <a:gridCol w="7382425">
                  <a:extLst>
                    <a:ext uri="{9D8B030D-6E8A-4147-A177-3AD203B41FA5}">
                      <a16:colId xmlns:a16="http://schemas.microsoft.com/office/drawing/2014/main" val="4291447954"/>
                    </a:ext>
                  </a:extLst>
                </a:gridCol>
                <a:gridCol w="7382425">
                  <a:extLst>
                    <a:ext uri="{9D8B030D-6E8A-4147-A177-3AD203B41FA5}">
                      <a16:colId xmlns:a16="http://schemas.microsoft.com/office/drawing/2014/main" val="1370104208"/>
                    </a:ext>
                  </a:extLst>
                </a:gridCol>
              </a:tblGrid>
              <a:tr h="1186731">
                <a:tc>
                  <a:txBody>
                    <a:bodyPr/>
                    <a:lstStyle/>
                    <a:p>
                      <a:r>
                        <a:rPr lang="en-US" sz="2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Kỹ</a:t>
                      </a:r>
                      <a:r>
                        <a:rPr lang="en-US" sz="2800" baseline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thuật</a:t>
                      </a:r>
                      <a:endParaRPr lang="en-US" sz="28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Ưu</a:t>
                      </a:r>
                      <a:r>
                        <a:rPr lang="en-US" sz="2800" baseline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điểm</a:t>
                      </a:r>
                      <a:endParaRPr lang="en-US" sz="28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Nhược</a:t>
                      </a:r>
                      <a:r>
                        <a:rPr lang="en-US" sz="2800" baseline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điểm</a:t>
                      </a:r>
                      <a:endParaRPr lang="en-US" sz="28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341377"/>
                  </a:ext>
                </a:extLst>
              </a:tr>
              <a:tr h="1186731">
                <a:tc>
                  <a:txBody>
                    <a:bodyPr/>
                    <a:lstStyle/>
                    <a:p>
                      <a:r>
                        <a:rPr lang="en-US" sz="2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Pipe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Đơn</a:t>
                      </a:r>
                      <a:r>
                        <a:rPr lang="en-US" sz="2800" baseline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giản, dễ triển khai</a:t>
                      </a:r>
                      <a:endParaRPr lang="en-US" sz="28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Chỉ</a:t>
                      </a:r>
                      <a:r>
                        <a:rPr lang="en-US" sz="2800" baseline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truyền được lượng dữ liệu nhỏ, đơn giản và một chiều</a:t>
                      </a:r>
                      <a:endParaRPr lang="en-US" sz="28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4347413"/>
                  </a:ext>
                </a:extLst>
              </a:tr>
              <a:tr h="1186731">
                <a:tc>
                  <a:txBody>
                    <a:bodyPr/>
                    <a:lstStyle/>
                    <a:p>
                      <a:r>
                        <a:rPr lang="en-US" sz="2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Signal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Nhẹ</a:t>
                      </a:r>
                      <a:r>
                        <a:rPr lang="en-US" sz="2800" baseline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và nhanh, tiện cho thông báo đa tiến trình</a:t>
                      </a:r>
                      <a:endParaRPr lang="en-US" sz="28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Chỉ truyền</a:t>
                      </a:r>
                      <a:r>
                        <a:rPr lang="en-US" sz="2800" baseline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mã + optional 1 giá trị nhỏ</a:t>
                      </a:r>
                      <a:endParaRPr lang="en-US" sz="28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232419"/>
                  </a:ext>
                </a:extLst>
              </a:tr>
              <a:tr h="1186731">
                <a:tc>
                  <a:txBody>
                    <a:bodyPr/>
                    <a:lstStyle/>
                    <a:p>
                      <a:r>
                        <a:rPr lang="en-US" sz="2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Shared</a:t>
                      </a:r>
                      <a:r>
                        <a:rPr lang="en-US" sz="2800" baseline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memory</a:t>
                      </a:r>
                      <a:endParaRPr lang="en-US" sz="28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Nhanh nhất, phù</a:t>
                      </a:r>
                      <a:r>
                        <a:rPr lang="en-US" sz="2800" baseline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hợp truyền tải dữ liệu lớn</a:t>
                      </a:r>
                      <a:endParaRPr lang="en-US" sz="28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Có</a:t>
                      </a:r>
                      <a:r>
                        <a:rPr lang="en-US" sz="2800" baseline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thể bị race condition, deadlock</a:t>
                      </a:r>
                      <a:endParaRPr lang="en-US" sz="28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928390"/>
                  </a:ext>
                </a:extLst>
              </a:tr>
              <a:tr h="1186731">
                <a:tc>
                  <a:txBody>
                    <a:bodyPr/>
                    <a:lstStyle/>
                    <a:p>
                      <a:r>
                        <a:rPr lang="en-US" sz="2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Message</a:t>
                      </a:r>
                      <a:r>
                        <a:rPr lang="en-US" sz="2800" baseline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queue</a:t>
                      </a:r>
                      <a:endParaRPr lang="en-US" sz="28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Hỗ</a:t>
                      </a:r>
                      <a:r>
                        <a:rPr lang="en-US" sz="2800" baseline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trợ độ ưu tiên giữa các gói dữ liệu, notify tự động, không block giữa sender và receiver</a:t>
                      </a:r>
                      <a:endParaRPr lang="en-US" sz="28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Gần</a:t>
                      </a:r>
                      <a:r>
                        <a:rPr lang="en-US" sz="2800" baseline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chậm nhất, dữ liệu lớn phải chia thành nhiều message (max khoảng 16 MB)</a:t>
                      </a:r>
                      <a:endParaRPr lang="en-US" sz="28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896782"/>
                  </a:ext>
                </a:extLst>
              </a:tr>
              <a:tr h="1186731">
                <a:tc>
                  <a:txBody>
                    <a:bodyPr/>
                    <a:lstStyle/>
                    <a:p>
                      <a:r>
                        <a:rPr lang="en-US" sz="2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Socket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Truyền</a:t>
                      </a:r>
                      <a:r>
                        <a:rPr lang="en-US" sz="2800" baseline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tải giữa các tiến trình khác máy</a:t>
                      </a:r>
                      <a:endParaRPr lang="en-US" sz="28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Triển</a:t>
                      </a:r>
                      <a:r>
                        <a:rPr lang="en-US" sz="2800" baseline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khai phức tạp, có độ trễ</a:t>
                      </a:r>
                      <a:endParaRPr lang="en-US" sz="280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600808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06B2E-F25F-E879-5548-C4ACB24A236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VN" smtClean="0"/>
              <a:t>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3583455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Khái niệm"/>
          <p:cNvSpPr txBox="1">
            <a:spLocks noGrp="1"/>
          </p:cNvSpPr>
          <p:nvPr>
            <p:ph type="body" sz="quarter" idx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Khái niệm</a:t>
            </a:r>
          </a:p>
        </p:txBody>
      </p:sp>
      <p:sp>
        <p:nvSpPr>
          <p:cNvPr id="192" name="Socket giống như một cái cổng, cho phép dữ liệu đi vào và đi ra khỏi mỗi process.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Socket giống như một cái cổng, cho phép dữ liệu đi vào và đi ra khỏi mỗi process.</a:t>
            </a:r>
          </a:p>
          <a:p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 thực hiện một giao tiếp mạng, cần có 2 socket ở 2 đầu.</a:t>
            </a:r>
          </a:p>
        </p:txBody>
      </p:sp>
      <p:sp>
        <p:nvSpPr>
          <p:cNvPr id="193" name="Sock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Socket</a:t>
            </a:r>
          </a:p>
        </p:txBody>
      </p:sp>
      <p:grpSp>
        <p:nvGrpSpPr>
          <p:cNvPr id="196" name="Process 1"/>
          <p:cNvGrpSpPr/>
          <p:nvPr/>
        </p:nvGrpSpPr>
        <p:grpSpPr>
          <a:xfrm>
            <a:off x="13224371" y="4952627"/>
            <a:ext cx="2366700" cy="3810747"/>
            <a:chOff x="0" y="0"/>
            <a:chExt cx="2366698" cy="3810746"/>
          </a:xfrm>
        </p:grpSpPr>
        <p:sp>
          <p:nvSpPr>
            <p:cNvPr id="194" name="Rectangle"/>
            <p:cNvSpPr/>
            <p:nvPr/>
          </p:nvSpPr>
          <p:spPr>
            <a:xfrm>
              <a:off x="0" y="-1"/>
              <a:ext cx="2366699" cy="3810748"/>
            </a:xfrm>
            <a:prstGeom prst="rect">
              <a:avLst/>
            </a:prstGeom>
            <a:solidFill>
              <a:srgbClr val="6CE4C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1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95" name="Process 1"/>
            <p:cNvSpPr txBox="1"/>
            <p:nvPr/>
          </p:nvSpPr>
          <p:spPr>
            <a:xfrm>
              <a:off x="0" y="-1"/>
              <a:ext cx="2366699" cy="38107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7000" tIns="127000" rIns="127000" bIns="127000" numCol="1" anchor="ctr">
              <a:normAutofit/>
            </a:bodyPr>
            <a:lstStyle>
              <a:lvl1pPr algn="ctr"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Process 1</a:t>
              </a:r>
            </a:p>
          </p:txBody>
        </p:sp>
      </p:grpSp>
      <p:grpSp>
        <p:nvGrpSpPr>
          <p:cNvPr id="199" name="Socket"/>
          <p:cNvGrpSpPr/>
          <p:nvPr/>
        </p:nvGrpSpPr>
        <p:grpSpPr>
          <a:xfrm>
            <a:off x="15228175" y="6024895"/>
            <a:ext cx="1242827" cy="1666210"/>
            <a:chOff x="0" y="0"/>
            <a:chExt cx="1242825" cy="1666208"/>
          </a:xfrm>
        </p:grpSpPr>
        <p:sp>
          <p:nvSpPr>
            <p:cNvPr id="197" name="Rectangle"/>
            <p:cNvSpPr/>
            <p:nvPr/>
          </p:nvSpPr>
          <p:spPr>
            <a:xfrm>
              <a:off x="0" y="0"/>
              <a:ext cx="1242826" cy="1666209"/>
            </a:xfrm>
            <a:prstGeom prst="rect">
              <a:avLst/>
            </a:prstGeom>
            <a:solidFill>
              <a:srgbClr val="5AC4F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1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98" name="Socket"/>
            <p:cNvSpPr txBox="1"/>
            <p:nvPr/>
          </p:nvSpPr>
          <p:spPr>
            <a:xfrm>
              <a:off x="0" y="0"/>
              <a:ext cx="1242826" cy="16662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7000" tIns="127000" rIns="127000" bIns="127000" numCol="1" anchor="ctr">
              <a:normAutofit/>
            </a:bodyPr>
            <a:lstStyle>
              <a:lvl1pPr algn="ctr"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Socket</a:t>
              </a:r>
            </a:p>
          </p:txBody>
        </p:sp>
      </p:grpSp>
      <p:grpSp>
        <p:nvGrpSpPr>
          <p:cNvPr id="202" name="Process 2"/>
          <p:cNvGrpSpPr/>
          <p:nvPr/>
        </p:nvGrpSpPr>
        <p:grpSpPr>
          <a:xfrm>
            <a:off x="19709125" y="4952627"/>
            <a:ext cx="2366701" cy="3810747"/>
            <a:chOff x="0" y="0"/>
            <a:chExt cx="2366699" cy="3810746"/>
          </a:xfrm>
        </p:grpSpPr>
        <p:sp>
          <p:nvSpPr>
            <p:cNvPr id="200" name="Rectangle"/>
            <p:cNvSpPr/>
            <p:nvPr/>
          </p:nvSpPr>
          <p:spPr>
            <a:xfrm>
              <a:off x="0" y="-1"/>
              <a:ext cx="2366700" cy="3810748"/>
            </a:xfrm>
            <a:prstGeom prst="rect">
              <a:avLst/>
            </a:prstGeom>
            <a:solidFill>
              <a:srgbClr val="6CE4C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1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1" name="Process 2"/>
            <p:cNvSpPr txBox="1"/>
            <p:nvPr/>
          </p:nvSpPr>
          <p:spPr>
            <a:xfrm>
              <a:off x="0" y="-1"/>
              <a:ext cx="2366700" cy="38107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7000" tIns="127000" rIns="127000" bIns="127000" numCol="1" anchor="ctr">
              <a:normAutofit/>
            </a:bodyPr>
            <a:lstStyle>
              <a:lvl1pPr algn="ctr"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Process 2</a:t>
              </a:r>
            </a:p>
          </p:txBody>
        </p:sp>
      </p:grpSp>
      <p:grpSp>
        <p:nvGrpSpPr>
          <p:cNvPr id="205" name="Socket"/>
          <p:cNvGrpSpPr/>
          <p:nvPr/>
        </p:nvGrpSpPr>
        <p:grpSpPr>
          <a:xfrm>
            <a:off x="18936003" y="6024895"/>
            <a:ext cx="1242826" cy="1666210"/>
            <a:chOff x="0" y="0"/>
            <a:chExt cx="1242825" cy="1666208"/>
          </a:xfrm>
        </p:grpSpPr>
        <p:sp>
          <p:nvSpPr>
            <p:cNvPr id="203" name="Rectangle"/>
            <p:cNvSpPr/>
            <p:nvPr/>
          </p:nvSpPr>
          <p:spPr>
            <a:xfrm>
              <a:off x="-1" y="0"/>
              <a:ext cx="1242827" cy="1666209"/>
            </a:xfrm>
            <a:prstGeom prst="rect">
              <a:avLst/>
            </a:prstGeom>
            <a:solidFill>
              <a:srgbClr val="5AC4F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1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4" name="Socket"/>
            <p:cNvSpPr txBox="1"/>
            <p:nvPr/>
          </p:nvSpPr>
          <p:spPr>
            <a:xfrm>
              <a:off x="-1" y="0"/>
              <a:ext cx="1242827" cy="16662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7000" tIns="127000" rIns="127000" bIns="127000" numCol="1" anchor="ctr">
              <a:normAutofit/>
            </a:bodyPr>
            <a:lstStyle>
              <a:lvl1pPr algn="ctr" defTabSz="12700">
                <a:lnSpc>
                  <a:spcPct val="100000"/>
                </a:lnSpc>
                <a:spcBef>
                  <a:spcPts val="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Socket</a:t>
              </a:r>
            </a:p>
          </p:txBody>
        </p:sp>
      </p:grpSp>
      <p:sp>
        <p:nvSpPr>
          <p:cNvPr id="206" name="Line"/>
          <p:cNvSpPr/>
          <p:nvPr/>
        </p:nvSpPr>
        <p:spPr>
          <a:xfrm>
            <a:off x="16481539" y="6381458"/>
            <a:ext cx="2443926" cy="2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7" name="Line"/>
          <p:cNvSpPr/>
          <p:nvPr/>
        </p:nvSpPr>
        <p:spPr>
          <a:xfrm flipH="1">
            <a:off x="16455468" y="6973214"/>
            <a:ext cx="2366701" cy="2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B2E05E-4CC6-0BA1-3F66-D0DB5BF949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VN" smtClean="0"/>
              <a:t>6</a:t>
            </a:fld>
            <a:endParaRPr lang="en-VN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ocket"/>
          <p:cNvSpPr txBox="1">
            <a:spLocks noGrp="1"/>
          </p:cNvSpPr>
          <p:nvPr>
            <p:ph type="title"/>
          </p:nvPr>
        </p:nvSpPr>
        <p:spPr>
          <a:xfrm>
            <a:off x="1206500" y="952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Socket</a:t>
            </a:r>
          </a:p>
        </p:txBody>
      </p:sp>
      <p:sp>
        <p:nvSpPr>
          <p:cNvPr id="210" name="Đặc điểm"/>
          <p:cNvSpPr txBox="1">
            <a:spLocks noGrp="1"/>
          </p:cNvSpPr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Đặc điểm</a:t>
            </a:r>
          </a:p>
        </p:txBody>
      </p:sp>
      <p:sp>
        <p:nvSpPr>
          <p:cNvPr id="211" name="Mỗi một socket được định danh bởi ip và port và giao thức (TCP hoặc UDP)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Mỗi một socket được định danh bởi ip và port và giao thức (TCP hoặc UDP)</a:t>
            </a:r>
          </a:p>
          <a:p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socket có thể cùng ip nhưng phải khác port và ngược lại</a:t>
            </a:r>
          </a:p>
          <a:p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VD: trên cùng máy có ip 192.168.56.102, ứng dụng trình duyệt có port là 80,zalo có port là 81 chẳng hạn</a:t>
            </a:r>
          </a:p>
          <a:p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Socket của 2 giao thức khác nhau có thể cùng chung ip:port.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7944E-0F10-3D59-9602-83275F931E5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VN" smtClean="0"/>
              <a:t>7</a:t>
            </a:fld>
            <a:endParaRPr lang="en-VN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hân loại"/>
          <p:cNvSpPr txBox="1">
            <a:spLocks noGrp="1"/>
          </p:cNvSpPr>
          <p:nvPr>
            <p:ph type="body" sz="quarter" idx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 loại</a:t>
            </a:r>
          </a:p>
        </p:txBody>
      </p:sp>
      <p:sp>
        <p:nvSpPr>
          <p:cNvPr id="214" name="Theo giao thức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487679" indent="-487679" defTabSz="1950671">
              <a:spcBef>
                <a:spcPts val="3600"/>
              </a:spcBef>
              <a:defRPr sz="3800"/>
            </a:pPr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 giao thức</a:t>
            </a:r>
          </a:p>
          <a:p>
            <a:pPr marL="975360" lvl="1" indent="-487680" defTabSz="1950671">
              <a:spcBef>
                <a:spcPts val="3600"/>
              </a:spcBef>
              <a:defRPr sz="3800"/>
            </a:pPr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TCP: các gói tin đến đúng và đủ theo thứ tự</a:t>
            </a:r>
          </a:p>
          <a:p>
            <a:pPr marL="975360" lvl="1" indent="-487680" defTabSz="1950671">
              <a:spcBef>
                <a:spcPts val="3600"/>
              </a:spcBef>
              <a:defRPr sz="3800"/>
            </a:pPr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UDP: chỉ biết gửi còn không quan tâm đến đúng và đủ không, bù lại rất nhanh</a:t>
            </a:r>
          </a:p>
          <a:p>
            <a:pPr marL="487679" indent="-487679" defTabSz="1950671">
              <a:spcBef>
                <a:spcPts val="3600"/>
              </a:spcBef>
              <a:defRPr sz="3800"/>
            </a:pPr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 vị trí processes</a:t>
            </a:r>
          </a:p>
          <a:p>
            <a:pPr marL="975360" lvl="1" indent="-487680" defTabSz="1950671">
              <a:spcBef>
                <a:spcPts val="3600"/>
              </a:spcBef>
              <a:defRPr sz="3800"/>
            </a:pPr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Unix domain socket: giữa các tiến trình trong cùng máy</a:t>
            </a:r>
          </a:p>
          <a:p>
            <a:pPr marL="975360" lvl="1" indent="-487680" defTabSz="1950671">
              <a:spcBef>
                <a:spcPts val="3600"/>
              </a:spcBef>
              <a:defRPr sz="3800"/>
            </a:pPr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Internet socket: giữa các tiến trình khác máy</a:t>
            </a:r>
          </a:p>
        </p:txBody>
      </p:sp>
      <p:pic>
        <p:nvPicPr>
          <p:cNvPr id="215" name="yupp-generated-image-237725.png" descr="yupp-generated-image-237725.png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 l="1212" r="1212"/>
          <a:stretch>
            <a:fillRect/>
          </a:stretch>
        </p:blipFill>
        <p:spPr>
          <a:xfrm>
            <a:off x="12191999" y="1263847"/>
            <a:ext cx="10916875" cy="11188206"/>
          </a:xfrm>
          <a:prstGeom prst="rect">
            <a:avLst/>
          </a:prstGeom>
        </p:spPr>
      </p:pic>
      <p:sp>
        <p:nvSpPr>
          <p:cNvPr id="216" name="Sock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Socket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FB999C-AD64-265D-2B55-97F59C9BCE8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VN" smtClean="0"/>
              <a:t>8</a:t>
            </a:fld>
            <a:endParaRPr lang="en-VN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9_DynamicColor">
  <a:themeElements>
    <a:clrScheme name="39_DynamicColo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9_DynamicColor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39_Dynam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9_DynamicColor">
  <a:themeElements>
    <a:clrScheme name="39_DynamicColo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9_DynamicColor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39_Dynam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2217</TotalTime>
  <Words>1758</Words>
  <Application>Microsoft Macintosh PowerPoint</Application>
  <PresentationFormat>Custom</PresentationFormat>
  <Paragraphs>218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Courier</vt:lpstr>
      <vt:lpstr>Helvetica</vt:lpstr>
      <vt:lpstr>Helvetica Neue</vt:lpstr>
      <vt:lpstr>Helvetica Neue Medium</vt:lpstr>
      <vt:lpstr>Times Roman</vt:lpstr>
      <vt:lpstr>39_DynamicColor</vt:lpstr>
      <vt:lpstr>Lập trình socket</vt:lpstr>
      <vt:lpstr>Mục lục</vt:lpstr>
      <vt:lpstr>Process</vt:lpstr>
      <vt:lpstr>Process</vt:lpstr>
      <vt:lpstr>IPC</vt:lpstr>
      <vt:lpstr>IPC</vt:lpstr>
      <vt:lpstr>Socket</vt:lpstr>
      <vt:lpstr>Socket</vt:lpstr>
      <vt:lpstr>Socket</vt:lpstr>
      <vt:lpstr>Socket</vt:lpstr>
      <vt:lpstr>PowerPoint Presentation</vt:lpstr>
      <vt:lpstr>Xử Lý Nhiều Client Trong Socket Programming</vt:lpstr>
      <vt:lpstr>Xử Lý Nhiều Client Trong Socket Programming</vt:lpstr>
      <vt:lpstr>Xử Lý Nhiều Client Trong Socket Programming</vt:lpstr>
      <vt:lpstr>Xử Lý Nhiều Client Trong Socket Programming</vt:lpstr>
      <vt:lpstr>Epoll</vt:lpstr>
      <vt:lpstr>Epoll</vt:lpstr>
      <vt:lpstr>Epoll</vt:lpstr>
      <vt:lpstr>Epoll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socket</dc:title>
  <cp:lastModifiedBy>Microsoft Office User</cp:lastModifiedBy>
  <cp:revision>19</cp:revision>
  <dcterms:modified xsi:type="dcterms:W3CDTF">2025-10-17T16:48:25Z</dcterms:modified>
</cp:coreProperties>
</file>